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y="5143500" cx="9144000"/>
  <p:notesSz cx="6858000" cy="9144000"/>
  <p:embeddedFontLst>
    <p:embeddedFont>
      <p:font typeface="Roboto"/>
      <p:regular r:id="rId65"/>
      <p:bold r:id="rId66"/>
      <p:italic r:id="rId67"/>
      <p:boldItalic r:id="rId68"/>
    </p:embeddedFont>
    <p:embeddedFont>
      <p:font typeface="Lobster"/>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bold.fntdata"/><Relationship Id="rId21" Type="http://schemas.openxmlformats.org/officeDocument/2006/relationships/slide" Target="slides/slide17.xml"/><Relationship Id="rId65" Type="http://schemas.openxmlformats.org/officeDocument/2006/relationships/font" Target="fonts/Roboto-regular.fntdata"/><Relationship Id="rId24" Type="http://schemas.openxmlformats.org/officeDocument/2006/relationships/slide" Target="slides/slide20.xml"/><Relationship Id="rId68" Type="http://schemas.openxmlformats.org/officeDocument/2006/relationships/font" Target="fonts/Roboto-boldItalic.fntdata"/><Relationship Id="rId23" Type="http://schemas.openxmlformats.org/officeDocument/2006/relationships/slide" Target="slides/slide19.xml"/><Relationship Id="rId67" Type="http://schemas.openxmlformats.org/officeDocument/2006/relationships/font" Target="fonts/Roboto-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Lobster-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in/stepanyanarak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8onB7rPG4Pk"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LeonFedden/a-hackers-guide-to-deep-learnings-secret-sauces-linear-algebra-555403c3be16"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af199fa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af199fa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b12f2aa3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b12f2aa3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b12f2aa3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b12f2aa3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source:https://help.netflix.com/en/node/100639</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b12f2aa3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b12f2aa3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http://storybydata.com/datacated-weekly/amazon-knows-it/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b12f2aa3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b12f2aa3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by </a:t>
            </a:r>
            <a:r>
              <a:rPr lang="en" sz="1200" u="sng">
                <a:solidFill>
                  <a:schemeClr val="accent5"/>
                </a:solidFill>
                <a:highlight>
                  <a:schemeClr val="lt1"/>
                </a:highlight>
                <a:latin typeface="Times New Roman"/>
                <a:ea typeface="Times New Roman"/>
                <a:cs typeface="Times New Roman"/>
                <a:sym typeface="Times New Roman"/>
                <a:hlinkClick r:id="rId2"/>
              </a:rPr>
              <a:t>Araks Stepanyan</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b12f2aa3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b12f2aa3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b12f2aa3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b12f2aa3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aeca751a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aeca751a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https://www.youtube.com/watch?v=8onB7rPG4Pk</a:t>
            </a:r>
            <a:endParaRPr/>
          </a:p>
          <a:p>
            <a:pPr indent="0" lvl="0" marL="0" rtl="0" algn="l">
              <a:spcBef>
                <a:spcPts val="0"/>
              </a:spcBef>
              <a:spcAft>
                <a:spcPts val="0"/>
              </a:spcAft>
              <a:buNone/>
            </a:pPr>
            <a:r>
              <a:rPr lang="en"/>
              <a:t>Statistics: Inference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e583a93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e583a93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750">
                <a:solidFill>
                  <a:srgbClr val="333333"/>
                </a:solidFill>
              </a:rPr>
              <a:t>Big Data and Social Science</a:t>
            </a:r>
            <a:r>
              <a:rPr b="1" lang="en" sz="2300">
                <a:solidFill>
                  <a:srgbClr val="333333"/>
                </a:solidFill>
              </a:rPr>
              <a:t>: </a:t>
            </a:r>
            <a:r>
              <a:rPr lang="en" sz="1150">
                <a:solidFill>
                  <a:srgbClr val="333333"/>
                </a:solidFill>
              </a:rPr>
              <a:t>A Practical Guide to Methods and Tools; </a:t>
            </a:r>
            <a:r>
              <a:rPr lang="en" sz="1000">
                <a:solidFill>
                  <a:srgbClr val="777777"/>
                </a:solidFill>
                <a:highlight>
                  <a:srgbClr val="FFFFFF"/>
                </a:highlight>
              </a:rPr>
              <a:t>Ian Foster, Rayid Ghani, Ron S. Jarmin, Frauke Kreuter, Julia Lane</a:t>
            </a:r>
            <a:endParaRPr sz="1150">
              <a:solidFill>
                <a:srgbClr val="333333"/>
              </a:solidFill>
            </a:endParaRPr>
          </a:p>
          <a:p>
            <a:pPr indent="0" lvl="0" marL="0" rtl="0" algn="l">
              <a:spcBef>
                <a:spcPts val="16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b12f2aa3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b12f2aa3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b12f2aa3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b12f2aa3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adee14d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adee14d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af199fa2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af199fa2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c5d67a5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c5d67a5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b12f2aa3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b12f2aa3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https://www.listendata.com/2016/12/companies-using-r.html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af8bd4ca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af8bd4ca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b12f2aa3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b12f2aa3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b12f2aa3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b12f2aa3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e583a931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e583a931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e583a931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e583a931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af8bd4ca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af8bd4ca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c5d67a54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c5d67a5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af8bd4ca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af8bd4ca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e583a931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e583a931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https://medium.com/@LeonFedden/a-hackers-guide-to-deep-learnings-secret-sauces-linear-algebra-555403c3be16</a:t>
            </a:r>
            <a:endParaRPr/>
          </a:p>
          <a:p>
            <a:pPr indent="0" lvl="0" marL="0" rtl="0" algn="l">
              <a:spcBef>
                <a:spcPts val="0"/>
              </a:spcBef>
              <a:spcAft>
                <a:spcPts val="0"/>
              </a:spcAft>
              <a:buNone/>
            </a:pPr>
            <a:r>
              <a:rPr lang="en"/>
              <a:t>NLP, courtesy of MLiwicki</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e583a931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e583a931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b12f2aa3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b12f2aa3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e583a931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e583a931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e583a931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e583a931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e583a931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e583a931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dc6d223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dc6d223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Eigenfaces are the set of eigenvectors which used in computer vision problem for human face recognition. They can be simply defined as the eigenvectors which represent one of the dimension of face image space. All eigenvectors have an eigenvalue associated to it and the eigenvectors with the largest eigenvalues provide more information on the face variation than the ones with smaller eigenvalues.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af7d95d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af7d95d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b12f2aa3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b12f2aa3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https://www.kdnuggets.com/2015/06/top-20-r-machine-learning-packages.html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e583a931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e583a931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b12f2aa3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b12f2aa3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b12f2aa3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b12f2aa3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b12f2aa3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b12f2aa3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b12f2aa35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b12f2aa35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aeca751a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aeca751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dc6d2233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dc6d2233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b12f2aa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b12f2aa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b12f2aa3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b12f2aa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b12f2aa3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b12f2aa3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b12f2aa3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b12f2aa3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e583a931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e583a931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33bfc4f73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3bfc4f73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33bfc4f73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3bfc4f73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taken from: https://quantdare.com/hierarchical-clustering/</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dc6d22339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dc6d22339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dc6d22339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dc6d22339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b12f2aa3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b12f2aa3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b12f2aa3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b12f2aa3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b12f2aa3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b12f2aa3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b12f2aa3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b12f2aa3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dc6d2233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4dc6d2233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b12f2aa3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4b12f2aa3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b12f2aa3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b12f2aa3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b12f2aa35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b12f2aa35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c5d67a54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c5d67a54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af199fa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af199fa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c5d67a54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c5d67a54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2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hyperlink" Target="https://www.linkedin.com/in/stepanyanarak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7.png"/><Relationship Id="rId11" Type="http://schemas.openxmlformats.org/officeDocument/2006/relationships/image" Target="../media/image11.png"/><Relationship Id="rId10" Type="http://schemas.openxmlformats.org/officeDocument/2006/relationships/image" Target="../media/image5.png"/><Relationship Id="rId9"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29.png"/><Relationship Id="rId10" Type="http://schemas.openxmlformats.org/officeDocument/2006/relationships/image" Target="../media/image42.png"/><Relationship Id="rId9"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41.png"/><Relationship Id="rId7" Type="http://schemas.openxmlformats.org/officeDocument/2006/relationships/image" Target="../media/image51.png"/><Relationship Id="rId8"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63.png"/><Relationship Id="rId7"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r-project.org" TargetMode="External"/><Relationship Id="rId4" Type="http://schemas.openxmlformats.org/officeDocument/2006/relationships/hyperlink" Target="https://www.rstudio.com/products/rstudio/download/" TargetMode="External"/><Relationship Id="rId5" Type="http://schemas.openxmlformats.org/officeDocument/2006/relationships/hyperlink" Target="https://github.com/Radmila-R-lady/CLML" TargetMode="External"/><Relationship Id="rId6" Type="http://schemas.openxmlformats.org/officeDocument/2006/relationships/image" Target="../media/image39.png"/><Relationship Id="rId7"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88.png"/><Relationship Id="rId5" Type="http://schemas.openxmlformats.org/officeDocument/2006/relationships/image" Target="../media/image68.png"/><Relationship Id="rId6" Type="http://schemas.openxmlformats.org/officeDocument/2006/relationships/image" Target="../media/image61.png"/><Relationship Id="rId7" Type="http://schemas.openxmlformats.org/officeDocument/2006/relationships/image" Target="../media/image75.png"/><Relationship Id="rId8"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5.png"/><Relationship Id="rId4" Type="http://schemas.openxmlformats.org/officeDocument/2006/relationships/image" Target="../media/image62.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72.png"/><Relationship Id="rId8"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7.png"/><Relationship Id="rId4" Type="http://schemas.openxmlformats.org/officeDocument/2006/relationships/image" Target="../media/image75.png"/><Relationship Id="rId5" Type="http://schemas.openxmlformats.org/officeDocument/2006/relationships/image" Target="../media/image71.png"/><Relationship Id="rId6"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76.png"/><Relationship Id="rId5"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0.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9.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7.png"/><Relationship Id="rId4" Type="http://schemas.openxmlformats.org/officeDocument/2006/relationships/image" Target="../media/image81.png"/><Relationship Id="rId5" Type="http://schemas.openxmlformats.org/officeDocument/2006/relationships/image" Target="../media/image95.png"/><Relationship Id="rId6" Type="http://schemas.openxmlformats.org/officeDocument/2006/relationships/image" Target="../media/image86.png"/><Relationship Id="rId7"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cran.r-project.org/web/packages/cluster/cluster.pdf" TargetMode="External"/><Relationship Id="rId4" Type="http://schemas.openxmlformats.org/officeDocument/2006/relationships/hyperlink" Target="https://cran.r-project.org/web/packages/factoextra/factoextra.pdf" TargetMode="External"/><Relationship Id="rId5" Type="http://schemas.openxmlformats.org/officeDocument/2006/relationships/hyperlink" Target="https://cran.r-project.org/web/packages/diceR/index.html" TargetMode="External"/><Relationship Id="rId6" Type="http://schemas.openxmlformats.org/officeDocument/2006/relationships/hyperlink" Target="https://cran.r-project.org/web/packages/Thresher/index.html" TargetMode="External"/><Relationship Id="rId7" Type="http://schemas.openxmlformats.org/officeDocument/2006/relationships/hyperlink" Target="https://cran.r-project.org/web/packages/whiboclustering/whiboclustering.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9.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9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0.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rstudio.github.io/reticulate/" TargetMode="External"/><Relationship Id="rId4" Type="http://schemas.openxmlformats.org/officeDocument/2006/relationships/hyperlink" Target="https://www.mango-solutions.com/blog/snakes-in-a-package-combining-python-and-r-with-reticulate" TargetMode="External"/><Relationship Id="rId5" Type="http://schemas.openxmlformats.org/officeDocument/2006/relationships/hyperlink" Target="https://tensorflow.rstudio.com/" TargetMode="External"/><Relationship Id="rId6" Type="http://schemas.openxmlformats.org/officeDocument/2006/relationships/hyperlink" Target="https://cloud.r-project.org/web/packages/kerasR/vignettes/introduction.html" TargetMode="External"/><Relationship Id="rId7" Type="http://schemas.openxmlformats.org/officeDocument/2006/relationships/hyperlink" Target="https://en.wikipedia.org/wiki/List_of_datasets_for_machine_learning_research"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4.png"/><Relationship Id="rId4" Type="http://schemas.openxmlformats.org/officeDocument/2006/relationships/image" Target="../media/image92.png"/><Relationship Id="rId5" Type="http://schemas.openxmlformats.org/officeDocument/2006/relationships/image" Target="../media/image98.png"/><Relationship Id="rId6" Type="http://schemas.openxmlformats.org/officeDocument/2006/relationships/image" Target="../media/image10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linkedin.com/in/radmila-velichkovich-8a90b044/" TargetMode="External"/><Relationship Id="rId4" Type="http://schemas.openxmlformats.org/officeDocument/2006/relationships/hyperlink" Target="https://twitter.com/Radmila_R_Lady" TargetMode="External"/><Relationship Id="rId5" Type="http://schemas.openxmlformats.org/officeDocument/2006/relationships/hyperlink" Target="https://medium.com/@radmila.velichkovich"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013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t>Crash course in        for Machine Learning</a:t>
            </a:r>
            <a:endParaRPr b="1" sz="3000"/>
          </a:p>
        </p:txBody>
      </p:sp>
      <p:sp>
        <p:nvSpPr>
          <p:cNvPr id="55" name="Google Shape;55;p13"/>
          <p:cNvSpPr txBox="1"/>
          <p:nvPr>
            <p:ph idx="1" type="subTitle"/>
          </p:nvPr>
        </p:nvSpPr>
        <p:spPr>
          <a:xfrm>
            <a:off x="282675" y="251076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Radmila Velichkovich</a:t>
            </a:r>
            <a:endParaRPr>
              <a:solidFill>
                <a:srgbClr val="000000"/>
              </a:solidFill>
            </a:endParaRPr>
          </a:p>
          <a:p>
            <a:pPr indent="0" lvl="0" marL="0" rtl="0" algn="ctr">
              <a:spcBef>
                <a:spcPts val="0"/>
              </a:spcBef>
              <a:spcAft>
                <a:spcPts val="0"/>
              </a:spcAft>
              <a:buNone/>
            </a:pPr>
            <a:r>
              <a:rPr lang="en" sz="1800">
                <a:solidFill>
                  <a:srgbClr val="000000"/>
                </a:solidFill>
              </a:rPr>
              <a:t>University of Neuchatel, Switzerland</a:t>
            </a:r>
            <a:endParaRPr sz="1800">
              <a:solidFill>
                <a:srgbClr val="000000"/>
              </a:solidFill>
            </a:endParaRPr>
          </a:p>
          <a:p>
            <a:pPr indent="0" lvl="0" marL="0" rtl="0" algn="ctr">
              <a:spcBef>
                <a:spcPts val="0"/>
              </a:spcBef>
              <a:spcAft>
                <a:spcPts val="0"/>
              </a:spcAft>
              <a:buNone/>
            </a:pPr>
            <a:r>
              <a:rPr i="1" lang="en" sz="1800">
                <a:solidFill>
                  <a:srgbClr val="000000"/>
                </a:solidFill>
                <a:latin typeface="Lobster"/>
                <a:ea typeface="Lobster"/>
                <a:cs typeface="Lobster"/>
                <a:sym typeface="Lobster"/>
              </a:rPr>
              <a:t>Applied Machine Learning Days</a:t>
            </a:r>
            <a:endParaRPr i="1" sz="1800">
              <a:solidFill>
                <a:srgbClr val="000000"/>
              </a:solidFill>
              <a:latin typeface="Lobster"/>
              <a:ea typeface="Lobster"/>
              <a:cs typeface="Lobster"/>
              <a:sym typeface="Lobster"/>
            </a:endParaRPr>
          </a:p>
          <a:p>
            <a:pPr indent="0" lvl="0" marL="0" rtl="0" algn="ctr">
              <a:spcBef>
                <a:spcPts val="0"/>
              </a:spcBef>
              <a:spcAft>
                <a:spcPts val="0"/>
              </a:spcAft>
              <a:buNone/>
            </a:pPr>
            <a:r>
              <a:rPr i="1" lang="en" sz="1800">
                <a:solidFill>
                  <a:srgbClr val="000000"/>
                </a:solidFill>
                <a:latin typeface="Lobster"/>
                <a:ea typeface="Lobster"/>
                <a:cs typeface="Lobster"/>
                <a:sym typeface="Lobster"/>
              </a:rPr>
              <a:t>January 26-29, 2019</a:t>
            </a:r>
            <a:endParaRPr i="1" sz="1800">
              <a:solidFill>
                <a:srgbClr val="000000"/>
              </a:solidFill>
              <a:latin typeface="Lobster"/>
              <a:ea typeface="Lobster"/>
              <a:cs typeface="Lobster"/>
              <a:sym typeface="Lobster"/>
            </a:endParaRPr>
          </a:p>
          <a:p>
            <a:pPr indent="0" lvl="0" marL="0" rtl="0" algn="ctr">
              <a:spcBef>
                <a:spcPts val="0"/>
              </a:spcBef>
              <a:spcAft>
                <a:spcPts val="0"/>
              </a:spcAft>
              <a:buNone/>
            </a:pPr>
            <a:r>
              <a:rPr i="1" lang="en" sz="1800">
                <a:solidFill>
                  <a:srgbClr val="000000"/>
                </a:solidFill>
                <a:latin typeface="Lobster"/>
                <a:ea typeface="Lobster"/>
                <a:cs typeface="Lobster"/>
                <a:sym typeface="Lobster"/>
              </a:rPr>
              <a:t>Lausanne, Switzerland</a:t>
            </a:r>
            <a:endParaRPr i="1" sz="1800">
              <a:solidFill>
                <a:srgbClr val="000000"/>
              </a:solidFill>
              <a:latin typeface="Lobster"/>
              <a:ea typeface="Lobster"/>
              <a:cs typeface="Lobster"/>
              <a:sym typeface="Lobster"/>
            </a:endParaRPr>
          </a:p>
          <a:p>
            <a:pPr indent="0" lvl="0" marL="0" rtl="0" algn="l">
              <a:spcBef>
                <a:spcPts val="0"/>
              </a:spcBef>
              <a:spcAft>
                <a:spcPts val="0"/>
              </a:spcAft>
              <a:buNone/>
            </a:pPr>
            <a:r>
              <a:t/>
            </a:r>
            <a:endParaRPr sz="1800">
              <a:solidFill>
                <a:srgbClr val="000000"/>
              </a:solidFill>
            </a:endParaRPr>
          </a:p>
          <a:p>
            <a:pPr indent="0" lvl="0" marL="228600" rtl="0" algn="l">
              <a:lnSpc>
                <a:spcPct val="115000"/>
              </a:lnSpc>
              <a:spcBef>
                <a:spcPts val="0"/>
              </a:spcBef>
              <a:spcAft>
                <a:spcPts val="0"/>
              </a:spcAft>
              <a:buClr>
                <a:schemeClr val="dk1"/>
              </a:buClr>
              <a:buSzPts val="1100"/>
              <a:buFont typeface="Arial"/>
              <a:buNone/>
            </a:pPr>
            <a:r>
              <a:rPr lang="en" sz="1200">
                <a:solidFill>
                  <a:srgbClr val="9F9F9F"/>
                </a:solidFill>
              </a:rPr>
              <a:t>January 26-29, 2019</a:t>
            </a:r>
            <a:endParaRPr sz="1200">
              <a:solidFill>
                <a:srgbClr val="9F9F9F"/>
              </a:solidFill>
            </a:endParaRPr>
          </a:p>
          <a:p>
            <a:pPr indent="0" lvl="0" marL="22860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ctr">
              <a:spcBef>
                <a:spcPts val="0"/>
              </a:spcBef>
              <a:spcAft>
                <a:spcPts val="0"/>
              </a:spcAft>
              <a:buNone/>
            </a:pPr>
            <a:r>
              <a:t/>
            </a:r>
            <a:endParaRPr sz="1800">
              <a:solidFill>
                <a:srgbClr val="000000"/>
              </a:solidFill>
            </a:endParaRPr>
          </a:p>
          <a:p>
            <a:pPr indent="0" lvl="0" marL="22860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None/>
            </a:pPr>
            <a:r>
              <a:t/>
            </a:r>
            <a:endParaRPr sz="1800">
              <a:solidFill>
                <a:srgbClr val="000000"/>
              </a:solidFill>
            </a:endParaRPr>
          </a:p>
          <a:p>
            <a:pPr indent="0" lvl="0" marL="0" rtl="0" algn="ctr">
              <a:spcBef>
                <a:spcPts val="0"/>
              </a:spcBef>
              <a:spcAft>
                <a:spcPts val="0"/>
              </a:spcAft>
              <a:buNone/>
            </a:pPr>
            <a:r>
              <a:t/>
            </a:r>
            <a:endParaRPr sz="1800">
              <a:solidFill>
                <a:srgbClr val="000000"/>
              </a:solidFill>
            </a:endParaRPr>
          </a:p>
        </p:txBody>
      </p:sp>
      <p:pic>
        <p:nvPicPr>
          <p:cNvPr id="56" name="Google Shape;56;p13"/>
          <p:cNvPicPr preferRelativeResize="0"/>
          <p:nvPr/>
        </p:nvPicPr>
        <p:blipFill>
          <a:blip r:embed="rId3">
            <a:alphaModFix/>
          </a:blip>
          <a:stretch>
            <a:fillRect/>
          </a:stretch>
        </p:blipFill>
        <p:spPr>
          <a:xfrm rot="-5400000">
            <a:off x="7158025" y="3164763"/>
            <a:ext cx="1524000" cy="2447925"/>
          </a:xfrm>
          <a:prstGeom prst="rect">
            <a:avLst/>
          </a:prstGeom>
          <a:noFill/>
          <a:ln>
            <a:noFill/>
          </a:ln>
        </p:spPr>
      </p:pic>
      <p:pic>
        <p:nvPicPr>
          <p:cNvPr id="57" name="Google Shape;57;p13"/>
          <p:cNvPicPr preferRelativeResize="0"/>
          <p:nvPr/>
        </p:nvPicPr>
        <p:blipFill>
          <a:blip r:embed="rId3">
            <a:alphaModFix/>
          </a:blip>
          <a:stretch>
            <a:fillRect/>
          </a:stretch>
        </p:blipFill>
        <p:spPr>
          <a:xfrm rot="5400000">
            <a:off x="461950" y="-461962"/>
            <a:ext cx="1524000" cy="2447925"/>
          </a:xfrm>
          <a:prstGeom prst="rect">
            <a:avLst/>
          </a:prstGeom>
          <a:noFill/>
          <a:ln>
            <a:noFill/>
          </a:ln>
        </p:spPr>
      </p:pic>
      <p:pic>
        <p:nvPicPr>
          <p:cNvPr id="58" name="Google Shape;58;p13"/>
          <p:cNvPicPr preferRelativeResize="0"/>
          <p:nvPr/>
        </p:nvPicPr>
        <p:blipFill>
          <a:blip r:embed="rId3">
            <a:alphaModFix/>
          </a:blip>
          <a:stretch>
            <a:fillRect/>
          </a:stretch>
        </p:blipFill>
        <p:spPr>
          <a:xfrm rot="-5400000">
            <a:off x="7158050" y="-382087"/>
            <a:ext cx="1524000" cy="2447924"/>
          </a:xfrm>
          <a:prstGeom prst="rect">
            <a:avLst/>
          </a:prstGeom>
          <a:noFill/>
          <a:ln>
            <a:noFill/>
          </a:ln>
        </p:spPr>
      </p:pic>
      <p:pic>
        <p:nvPicPr>
          <p:cNvPr id="59" name="Google Shape;59;p13"/>
          <p:cNvPicPr preferRelativeResize="0"/>
          <p:nvPr/>
        </p:nvPicPr>
        <p:blipFill>
          <a:blip r:embed="rId3">
            <a:alphaModFix/>
          </a:blip>
          <a:stretch>
            <a:fillRect/>
          </a:stretch>
        </p:blipFill>
        <p:spPr>
          <a:xfrm rot="5400000">
            <a:off x="461950" y="3123163"/>
            <a:ext cx="1524000" cy="2447925"/>
          </a:xfrm>
          <a:prstGeom prst="rect">
            <a:avLst/>
          </a:prstGeom>
          <a:noFill/>
          <a:ln>
            <a:noFill/>
          </a:ln>
        </p:spPr>
      </p:pic>
      <p:pic>
        <p:nvPicPr>
          <p:cNvPr id="60" name="Google Shape;60;p13"/>
          <p:cNvPicPr preferRelativeResize="0"/>
          <p:nvPr/>
        </p:nvPicPr>
        <p:blipFill>
          <a:blip r:embed="rId4">
            <a:alphaModFix/>
          </a:blip>
          <a:stretch>
            <a:fillRect/>
          </a:stretch>
        </p:blipFill>
        <p:spPr>
          <a:xfrm>
            <a:off x="3689650" y="1798400"/>
            <a:ext cx="738400" cy="572150"/>
          </a:xfrm>
          <a:prstGeom prst="rect">
            <a:avLst/>
          </a:prstGeom>
          <a:noFill/>
          <a:ln>
            <a:noFill/>
          </a:ln>
        </p:spPr>
      </p:pic>
      <p:pic>
        <p:nvPicPr>
          <p:cNvPr id="61" name="Google Shape;61;p13"/>
          <p:cNvPicPr preferRelativeResize="0"/>
          <p:nvPr/>
        </p:nvPicPr>
        <p:blipFill>
          <a:blip r:embed="rId5">
            <a:alphaModFix/>
          </a:blip>
          <a:stretch>
            <a:fillRect/>
          </a:stretch>
        </p:blipFill>
        <p:spPr>
          <a:xfrm>
            <a:off x="2614840" y="3280290"/>
            <a:ext cx="412850" cy="257500"/>
          </a:xfrm>
          <a:prstGeom prst="rect">
            <a:avLst/>
          </a:prstGeom>
          <a:noFill/>
          <a:ln>
            <a:noFill/>
          </a:ln>
        </p:spPr>
      </p:pic>
      <p:pic>
        <p:nvPicPr>
          <p:cNvPr id="62" name="Google Shape;62;p13"/>
          <p:cNvPicPr preferRelativeResize="0"/>
          <p:nvPr/>
        </p:nvPicPr>
        <p:blipFill>
          <a:blip r:embed="rId6">
            <a:alphaModFix/>
          </a:blip>
          <a:stretch>
            <a:fillRect/>
          </a:stretch>
        </p:blipFill>
        <p:spPr>
          <a:xfrm>
            <a:off x="6151075" y="3280300"/>
            <a:ext cx="412850" cy="257502"/>
          </a:xfrm>
          <a:prstGeom prst="rect">
            <a:avLst/>
          </a:prstGeom>
          <a:noFill/>
          <a:ln>
            <a:noFill/>
          </a:ln>
        </p:spPr>
      </p:pic>
      <p:pic>
        <p:nvPicPr>
          <p:cNvPr id="63" name="Google Shape;63;p13"/>
          <p:cNvPicPr preferRelativeResize="0"/>
          <p:nvPr/>
        </p:nvPicPr>
        <p:blipFill>
          <a:blip r:embed="rId7">
            <a:alphaModFix/>
          </a:blip>
          <a:stretch>
            <a:fillRect/>
          </a:stretch>
        </p:blipFill>
        <p:spPr>
          <a:xfrm>
            <a:off x="6410568" y="2593018"/>
            <a:ext cx="1981600" cy="522850"/>
          </a:xfrm>
          <a:prstGeom prst="rect">
            <a:avLst/>
          </a:prstGeom>
          <a:noFill/>
          <a:ln>
            <a:noFill/>
          </a:ln>
        </p:spPr>
      </p:pic>
      <p:pic>
        <p:nvPicPr>
          <p:cNvPr id="64" name="Google Shape;64;p13"/>
          <p:cNvPicPr preferRelativeResize="0"/>
          <p:nvPr/>
        </p:nvPicPr>
        <p:blipFill>
          <a:blip r:embed="rId8">
            <a:alphaModFix/>
          </a:blip>
          <a:stretch>
            <a:fillRect/>
          </a:stretch>
        </p:blipFill>
        <p:spPr>
          <a:xfrm>
            <a:off x="793550" y="2609600"/>
            <a:ext cx="1770950" cy="522850"/>
          </a:xfrm>
          <a:prstGeom prst="rect">
            <a:avLst/>
          </a:prstGeom>
          <a:noFill/>
          <a:ln>
            <a:noFill/>
          </a:ln>
        </p:spPr>
      </p:pic>
      <p:pic>
        <p:nvPicPr>
          <p:cNvPr id="65" name="Google Shape;65;p13"/>
          <p:cNvPicPr preferRelativeResize="0"/>
          <p:nvPr/>
        </p:nvPicPr>
        <p:blipFill>
          <a:blip r:embed="rId9">
            <a:alphaModFix/>
          </a:blip>
          <a:stretch>
            <a:fillRect/>
          </a:stretch>
        </p:blipFill>
        <p:spPr>
          <a:xfrm>
            <a:off x="3819513" y="4536965"/>
            <a:ext cx="1504950" cy="247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machine learning?</a:t>
            </a:r>
            <a:endParaRPr/>
          </a:p>
        </p:txBody>
      </p:sp>
      <p:sp>
        <p:nvSpPr>
          <p:cNvPr id="136" name="Google Shape;136;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23"/>
          <p:cNvPicPr preferRelativeResize="0"/>
          <p:nvPr/>
        </p:nvPicPr>
        <p:blipFill rotWithShape="1">
          <a:blip r:embed="rId3">
            <a:alphaModFix/>
          </a:blip>
          <a:srcRect b="41288" l="0" r="0" t="8241"/>
          <a:stretch/>
        </p:blipFill>
        <p:spPr>
          <a:xfrm>
            <a:off x="86675" y="1343650"/>
            <a:ext cx="9144000" cy="2595850"/>
          </a:xfrm>
          <a:prstGeom prst="rect">
            <a:avLst/>
          </a:prstGeom>
          <a:noFill/>
          <a:ln>
            <a:noFill/>
          </a:ln>
        </p:spPr>
      </p:pic>
      <p:sp>
        <p:nvSpPr>
          <p:cNvPr id="144" name="Google Shape;144;p23"/>
          <p:cNvSpPr txBox="1"/>
          <p:nvPr/>
        </p:nvSpPr>
        <p:spPr>
          <a:xfrm>
            <a:off x="2615350" y="2887125"/>
            <a:ext cx="4046100" cy="5385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E6B8A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Netflix recommendation system</a:t>
            </a:r>
            <a:endParaRPr b="1" sz="1800"/>
          </a:p>
        </p:txBody>
      </p:sp>
      <p:sp>
        <p:nvSpPr>
          <p:cNvPr id="150" name="Google Shape;150;p24"/>
          <p:cNvSpPr txBox="1"/>
          <p:nvPr>
            <p:ph idx="1" type="body"/>
          </p:nvPr>
        </p:nvSpPr>
        <p:spPr>
          <a:xfrm>
            <a:off x="77050" y="7816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Likelihood that you will watch a movie is based on:</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as well as:</a:t>
            </a:r>
            <a:endParaRPr sz="1400"/>
          </a:p>
          <a:p>
            <a:pPr indent="0" lvl="0" marL="0" rtl="0" algn="l">
              <a:spcBef>
                <a:spcPts val="1600"/>
              </a:spcBef>
              <a:spcAft>
                <a:spcPts val="1600"/>
              </a:spcAft>
              <a:buNone/>
            </a:pPr>
            <a:r>
              <a:t/>
            </a:r>
            <a:endParaRPr sz="1400"/>
          </a:p>
        </p:txBody>
      </p:sp>
      <p:pic>
        <p:nvPicPr>
          <p:cNvPr id="151" name="Google Shape;151;p24"/>
          <p:cNvPicPr preferRelativeResize="0"/>
          <p:nvPr/>
        </p:nvPicPr>
        <p:blipFill rotWithShape="1">
          <a:blip r:embed="rId3">
            <a:alphaModFix/>
          </a:blip>
          <a:srcRect b="0" l="17972" r="16910" t="0"/>
          <a:stretch/>
        </p:blipFill>
        <p:spPr>
          <a:xfrm>
            <a:off x="4670550" y="0"/>
            <a:ext cx="4473450" cy="5143501"/>
          </a:xfrm>
          <a:prstGeom prst="rect">
            <a:avLst/>
          </a:prstGeom>
          <a:noFill/>
          <a:ln>
            <a:noFill/>
          </a:ln>
        </p:spPr>
      </p:pic>
      <p:pic>
        <p:nvPicPr>
          <p:cNvPr id="152" name="Google Shape;152;p24"/>
          <p:cNvPicPr preferRelativeResize="0"/>
          <p:nvPr/>
        </p:nvPicPr>
        <p:blipFill rotWithShape="1">
          <a:blip r:embed="rId4">
            <a:alphaModFix/>
          </a:blip>
          <a:srcRect b="11075" l="0" r="0" t="6211"/>
          <a:stretch/>
        </p:blipFill>
        <p:spPr>
          <a:xfrm>
            <a:off x="77050" y="1117300"/>
            <a:ext cx="4473450" cy="992675"/>
          </a:xfrm>
          <a:prstGeom prst="rect">
            <a:avLst/>
          </a:prstGeom>
          <a:noFill/>
          <a:ln>
            <a:noFill/>
          </a:ln>
        </p:spPr>
      </p:pic>
      <p:pic>
        <p:nvPicPr>
          <p:cNvPr id="153" name="Google Shape;153;p24"/>
          <p:cNvPicPr preferRelativeResize="0"/>
          <p:nvPr/>
        </p:nvPicPr>
        <p:blipFill>
          <a:blip r:embed="rId5">
            <a:alphaModFix/>
          </a:blip>
          <a:stretch>
            <a:fillRect/>
          </a:stretch>
        </p:blipFill>
        <p:spPr>
          <a:xfrm>
            <a:off x="0" y="2446225"/>
            <a:ext cx="2493647" cy="992675"/>
          </a:xfrm>
          <a:prstGeom prst="rect">
            <a:avLst/>
          </a:prstGeom>
          <a:noFill/>
          <a:ln>
            <a:noFill/>
          </a:ln>
        </p:spPr>
      </p:pic>
      <p:sp>
        <p:nvSpPr>
          <p:cNvPr id="154" name="Google Shape;154;p24"/>
          <p:cNvSpPr txBox="1"/>
          <p:nvPr/>
        </p:nvSpPr>
        <p:spPr>
          <a:xfrm>
            <a:off x="250675" y="4704825"/>
            <a:ext cx="20247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p>
        </p:txBody>
      </p:sp>
      <p:pic>
        <p:nvPicPr>
          <p:cNvPr id="155" name="Google Shape;155;p24"/>
          <p:cNvPicPr preferRelativeResize="0"/>
          <p:nvPr/>
        </p:nvPicPr>
        <p:blipFill>
          <a:blip r:embed="rId6">
            <a:alphaModFix/>
          </a:blip>
          <a:stretch>
            <a:fillRect/>
          </a:stretch>
        </p:blipFill>
        <p:spPr>
          <a:xfrm>
            <a:off x="0" y="3516972"/>
            <a:ext cx="9143999" cy="13276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5"/>
          <p:cNvPicPr preferRelativeResize="0"/>
          <p:nvPr/>
        </p:nvPicPr>
        <p:blipFill>
          <a:blip r:embed="rId3">
            <a:alphaModFix/>
          </a:blip>
          <a:stretch>
            <a:fillRect/>
          </a:stretch>
        </p:blipFill>
        <p:spPr>
          <a:xfrm>
            <a:off x="1113338" y="1150938"/>
            <a:ext cx="6753225" cy="3419475"/>
          </a:xfrm>
          <a:prstGeom prst="rect">
            <a:avLst/>
          </a:prstGeom>
          <a:noFill/>
          <a:ln>
            <a:noFill/>
          </a:ln>
        </p:spPr>
      </p:pic>
      <p:sp>
        <p:nvSpPr>
          <p:cNvPr id="163" name="Google Shape;163;p25"/>
          <p:cNvSpPr txBox="1"/>
          <p:nvPr/>
        </p:nvSpPr>
        <p:spPr>
          <a:xfrm>
            <a:off x="2825600" y="2410225"/>
            <a:ext cx="2092200" cy="5436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 name="Google Shape;170;p26"/>
          <p:cNvPicPr preferRelativeResize="0"/>
          <p:nvPr/>
        </p:nvPicPr>
        <p:blipFill>
          <a:blip r:embed="rId3">
            <a:alphaModFix/>
          </a:blip>
          <a:stretch>
            <a:fillRect/>
          </a:stretch>
        </p:blipFill>
        <p:spPr>
          <a:xfrm>
            <a:off x="3125391" y="0"/>
            <a:ext cx="2893217" cy="5143497"/>
          </a:xfrm>
          <a:prstGeom prst="rect">
            <a:avLst/>
          </a:prstGeom>
          <a:noFill/>
          <a:ln>
            <a:noFill/>
          </a:ln>
        </p:spPr>
      </p:pic>
      <p:sp>
        <p:nvSpPr>
          <p:cNvPr id="171" name="Google Shape;171;p26"/>
          <p:cNvSpPr txBox="1"/>
          <p:nvPr/>
        </p:nvSpPr>
        <p:spPr>
          <a:xfrm>
            <a:off x="6174250" y="4738375"/>
            <a:ext cx="18564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Times New Roman"/>
                <a:ea typeface="Times New Roman"/>
                <a:cs typeface="Times New Roman"/>
                <a:sym typeface="Times New Roman"/>
              </a:rPr>
              <a:t> by </a:t>
            </a:r>
            <a:r>
              <a:rPr lang="en" sz="600" u="sng">
                <a:solidFill>
                  <a:schemeClr val="hlink"/>
                </a:solidFill>
                <a:highlight>
                  <a:srgbClr val="FFFFFF"/>
                </a:highlight>
                <a:latin typeface="Times New Roman"/>
                <a:ea typeface="Times New Roman"/>
                <a:cs typeface="Times New Roman"/>
                <a:sym typeface="Times New Roman"/>
                <a:hlinkClick r:id="rId4"/>
              </a:rPr>
              <a:t>Araks Stepanyan</a:t>
            </a:r>
            <a:endParaRPr sz="600">
              <a:latin typeface="Times New Roman"/>
              <a:ea typeface="Times New Roman"/>
              <a:cs typeface="Times New Roman"/>
              <a:sym typeface="Times New Roman"/>
            </a:endParaRPr>
          </a:p>
        </p:txBody>
      </p:sp>
      <p:cxnSp>
        <p:nvCxnSpPr>
          <p:cNvPr id="172" name="Google Shape;172;p26"/>
          <p:cNvCxnSpPr/>
          <p:nvPr/>
        </p:nvCxnSpPr>
        <p:spPr>
          <a:xfrm>
            <a:off x="3538400" y="1753825"/>
            <a:ext cx="2322900" cy="0"/>
          </a:xfrm>
          <a:prstGeom prst="straightConnector1">
            <a:avLst/>
          </a:prstGeom>
          <a:noFill/>
          <a:ln cap="flat" cmpd="sng" w="9525">
            <a:solidFill>
              <a:srgbClr val="FF9900"/>
            </a:solidFill>
            <a:prstDash val="solid"/>
            <a:round/>
            <a:headEnd len="med" w="med" type="none"/>
            <a:tailEnd len="med" w="med" type="none"/>
          </a:ln>
        </p:spPr>
      </p:cxnSp>
      <p:cxnSp>
        <p:nvCxnSpPr>
          <p:cNvPr id="173" name="Google Shape;173;p26"/>
          <p:cNvCxnSpPr/>
          <p:nvPr/>
        </p:nvCxnSpPr>
        <p:spPr>
          <a:xfrm flipH="1" rot="10800000">
            <a:off x="3271750" y="1866700"/>
            <a:ext cx="1035900" cy="10200"/>
          </a:xfrm>
          <a:prstGeom prst="straightConnector1">
            <a:avLst/>
          </a:prstGeom>
          <a:noFill/>
          <a:ln cap="flat" cmpd="sng" w="9525">
            <a:solidFill>
              <a:srgbClr val="FF99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27"/>
          <p:cNvPicPr preferRelativeResize="0"/>
          <p:nvPr/>
        </p:nvPicPr>
        <p:blipFill rotWithShape="1">
          <a:blip r:embed="rId3">
            <a:alphaModFix/>
          </a:blip>
          <a:srcRect b="15469" l="0" r="0" t="0"/>
          <a:stretch/>
        </p:blipFill>
        <p:spPr>
          <a:xfrm>
            <a:off x="1319425" y="1082124"/>
            <a:ext cx="5986800" cy="1877100"/>
          </a:xfrm>
          <a:prstGeom prst="rect">
            <a:avLst/>
          </a:prstGeom>
          <a:noFill/>
          <a:ln cap="flat" cmpd="sng" w="19050">
            <a:solidFill>
              <a:schemeClr val="dk2"/>
            </a:solidFill>
            <a:prstDash val="solid"/>
            <a:round/>
            <a:headEnd len="sm" w="sm" type="none"/>
            <a:tailEnd len="sm" w="sm" type="none"/>
          </a:ln>
        </p:spPr>
      </p:pic>
      <p:pic>
        <p:nvPicPr>
          <p:cNvPr id="181" name="Google Shape;181;p27"/>
          <p:cNvPicPr preferRelativeResize="0"/>
          <p:nvPr/>
        </p:nvPicPr>
        <p:blipFill rotWithShape="1">
          <a:blip r:embed="rId4">
            <a:alphaModFix/>
          </a:blip>
          <a:srcRect b="11559" l="0" r="0" t="0"/>
          <a:stretch/>
        </p:blipFill>
        <p:spPr>
          <a:xfrm>
            <a:off x="1319425" y="3023625"/>
            <a:ext cx="6010299" cy="1681275"/>
          </a:xfrm>
          <a:prstGeom prst="rect">
            <a:avLst/>
          </a:prstGeom>
          <a:noFill/>
          <a:ln cap="flat" cmpd="sng" w="19050">
            <a:solidFill>
              <a:schemeClr val="dk2"/>
            </a:solidFill>
            <a:prstDash val="solid"/>
            <a:round/>
            <a:headEnd len="sm" w="sm" type="none"/>
            <a:tailEnd len="sm" w="sm" type="none"/>
          </a:ln>
        </p:spPr>
      </p:pic>
      <p:pic>
        <p:nvPicPr>
          <p:cNvPr id="182" name="Google Shape;182;p27"/>
          <p:cNvPicPr preferRelativeResize="0"/>
          <p:nvPr/>
        </p:nvPicPr>
        <p:blipFill>
          <a:blip r:embed="rId5">
            <a:alphaModFix/>
          </a:blip>
          <a:stretch>
            <a:fillRect/>
          </a:stretch>
        </p:blipFill>
        <p:spPr>
          <a:xfrm>
            <a:off x="3031613" y="65900"/>
            <a:ext cx="2733675" cy="99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28"/>
          <p:cNvPicPr preferRelativeResize="0"/>
          <p:nvPr/>
        </p:nvPicPr>
        <p:blipFill rotWithShape="1">
          <a:blip r:embed="rId3">
            <a:alphaModFix/>
          </a:blip>
          <a:srcRect b="13201" l="0" r="0" t="6644"/>
          <a:stretch/>
        </p:blipFill>
        <p:spPr>
          <a:xfrm>
            <a:off x="0" y="445025"/>
            <a:ext cx="9144000" cy="4151401"/>
          </a:xfrm>
          <a:prstGeom prst="rect">
            <a:avLst/>
          </a:prstGeom>
          <a:noFill/>
          <a:ln>
            <a:noFill/>
          </a:ln>
        </p:spPr>
      </p:pic>
      <p:sp>
        <p:nvSpPr>
          <p:cNvPr id="190" name="Google Shape;190;p28"/>
          <p:cNvSpPr txBox="1"/>
          <p:nvPr/>
        </p:nvSpPr>
        <p:spPr>
          <a:xfrm>
            <a:off x="1603725" y="2923325"/>
            <a:ext cx="1208700" cy="192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relies on</a:t>
            </a:r>
            <a:endParaRPr/>
          </a:p>
        </p:txBody>
      </p:sp>
      <p:sp>
        <p:nvSpPr>
          <p:cNvPr id="196" name="Google Shape;19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7" name="Google Shape;197;p29"/>
          <p:cNvPicPr preferRelativeResize="0"/>
          <p:nvPr/>
        </p:nvPicPr>
        <p:blipFill rotWithShape="1">
          <a:blip r:embed="rId3">
            <a:alphaModFix/>
          </a:blip>
          <a:srcRect b="9171" l="-280" r="0" t="6681"/>
          <a:stretch/>
        </p:blipFill>
        <p:spPr>
          <a:xfrm>
            <a:off x="-25650" y="1066650"/>
            <a:ext cx="9169651" cy="4112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case you are not familiar with vocabulary</a:t>
            </a:r>
            <a:endParaRPr/>
          </a:p>
          <a:p>
            <a:pPr indent="0" lvl="0" marL="0" rtl="0" algn="l">
              <a:spcBef>
                <a:spcPts val="0"/>
              </a:spcBef>
              <a:spcAft>
                <a:spcPts val="0"/>
              </a:spcAft>
              <a:buNone/>
            </a:pPr>
            <a:r>
              <a:t/>
            </a:r>
            <a:endParaRPr/>
          </a:p>
        </p:txBody>
      </p:sp>
      <p:sp>
        <p:nvSpPr>
          <p:cNvPr id="203" name="Google Shape;20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30"/>
          <p:cNvPicPr preferRelativeResize="0"/>
          <p:nvPr/>
        </p:nvPicPr>
        <p:blipFill rotWithShape="1">
          <a:blip r:embed="rId3">
            <a:alphaModFix/>
          </a:blip>
          <a:srcRect b="41773" l="0" r="0" t="7177"/>
          <a:stretch/>
        </p:blipFill>
        <p:spPr>
          <a:xfrm>
            <a:off x="361950" y="1152469"/>
            <a:ext cx="4256050" cy="2625574"/>
          </a:xfrm>
          <a:prstGeom prst="rect">
            <a:avLst/>
          </a:prstGeom>
          <a:noFill/>
          <a:ln>
            <a:noFill/>
          </a:ln>
        </p:spPr>
      </p:pic>
      <p:pic>
        <p:nvPicPr>
          <p:cNvPr id="205" name="Google Shape;205;p30"/>
          <p:cNvPicPr preferRelativeResize="0"/>
          <p:nvPr/>
        </p:nvPicPr>
        <p:blipFill rotWithShape="1">
          <a:blip r:embed="rId4">
            <a:alphaModFix/>
          </a:blip>
          <a:srcRect b="0" l="0" r="0" t="57357"/>
          <a:stretch/>
        </p:blipFill>
        <p:spPr>
          <a:xfrm>
            <a:off x="4576250" y="1184625"/>
            <a:ext cx="4256050" cy="2625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2" name="Google Shape;212;p31"/>
          <p:cNvPicPr preferRelativeResize="0"/>
          <p:nvPr/>
        </p:nvPicPr>
        <p:blipFill>
          <a:blip r:embed="rId3">
            <a:alphaModFix/>
          </a:blip>
          <a:stretch>
            <a:fillRect/>
          </a:stretch>
        </p:blipFill>
        <p:spPr>
          <a:xfrm>
            <a:off x="3069029" y="0"/>
            <a:ext cx="3005942"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72" name="Google Shape;72;p14"/>
          <p:cNvPicPr preferRelativeResize="0"/>
          <p:nvPr/>
        </p:nvPicPr>
        <p:blipFill>
          <a:blip r:embed="rId3">
            <a:alphaModFix/>
          </a:blip>
          <a:stretch>
            <a:fillRect/>
          </a:stretch>
        </p:blipFill>
        <p:spPr>
          <a:xfrm>
            <a:off x="24200" y="0"/>
            <a:ext cx="9144000" cy="5143500"/>
          </a:xfrm>
          <a:prstGeom prst="rect">
            <a:avLst/>
          </a:prstGeom>
          <a:noFill/>
          <a:ln>
            <a:noFill/>
          </a:ln>
        </p:spPr>
      </p:pic>
      <p:sp>
        <p:nvSpPr>
          <p:cNvPr id="73" name="Google Shape;73;p14"/>
          <p:cNvSpPr txBox="1"/>
          <p:nvPr/>
        </p:nvSpPr>
        <p:spPr>
          <a:xfrm>
            <a:off x="174025" y="174025"/>
            <a:ext cx="2842500" cy="14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4"/>
          <p:cNvPicPr preferRelativeResize="0"/>
          <p:nvPr/>
        </p:nvPicPr>
        <p:blipFill>
          <a:blip r:embed="rId4">
            <a:alphaModFix/>
          </a:blip>
          <a:stretch>
            <a:fillRect/>
          </a:stretch>
        </p:blipFill>
        <p:spPr>
          <a:xfrm>
            <a:off x="174022" y="691400"/>
            <a:ext cx="4118375" cy="2222400"/>
          </a:xfrm>
          <a:prstGeom prst="rect">
            <a:avLst/>
          </a:prstGeom>
          <a:noFill/>
          <a:ln>
            <a:noFill/>
          </a:ln>
        </p:spPr>
      </p:pic>
      <p:sp>
        <p:nvSpPr>
          <p:cNvPr id="75" name="Google Shape;75;p14"/>
          <p:cNvSpPr txBox="1"/>
          <p:nvPr/>
        </p:nvSpPr>
        <p:spPr>
          <a:xfrm>
            <a:off x="193375" y="91850"/>
            <a:ext cx="11649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pic>
        <p:nvPicPr>
          <p:cNvPr id="76" name="Google Shape;76;p14"/>
          <p:cNvPicPr preferRelativeResize="0"/>
          <p:nvPr/>
        </p:nvPicPr>
        <p:blipFill>
          <a:blip r:embed="rId5">
            <a:alphaModFix/>
          </a:blip>
          <a:stretch>
            <a:fillRect/>
          </a:stretch>
        </p:blipFill>
        <p:spPr>
          <a:xfrm>
            <a:off x="273025" y="3223650"/>
            <a:ext cx="3854075" cy="1063425"/>
          </a:xfrm>
          <a:prstGeom prst="rect">
            <a:avLst/>
          </a:prstGeom>
          <a:noFill/>
          <a:ln>
            <a:noFill/>
          </a:ln>
        </p:spPr>
      </p:pic>
      <p:pic>
        <p:nvPicPr>
          <p:cNvPr id="77" name="Google Shape;77;p14"/>
          <p:cNvPicPr preferRelativeResize="0"/>
          <p:nvPr/>
        </p:nvPicPr>
        <p:blipFill>
          <a:blip r:embed="rId6">
            <a:alphaModFix/>
          </a:blip>
          <a:stretch>
            <a:fillRect/>
          </a:stretch>
        </p:blipFill>
        <p:spPr>
          <a:xfrm>
            <a:off x="1053763" y="4408000"/>
            <a:ext cx="2028825" cy="514350"/>
          </a:xfrm>
          <a:prstGeom prst="rect">
            <a:avLst/>
          </a:prstGeom>
          <a:noFill/>
          <a:ln>
            <a:noFill/>
          </a:ln>
        </p:spPr>
      </p:pic>
      <p:pic>
        <p:nvPicPr>
          <p:cNvPr id="78" name="Google Shape;78;p14"/>
          <p:cNvPicPr preferRelativeResize="0"/>
          <p:nvPr/>
        </p:nvPicPr>
        <p:blipFill>
          <a:blip r:embed="rId7">
            <a:alphaModFix/>
          </a:blip>
          <a:stretch>
            <a:fillRect/>
          </a:stretch>
        </p:blipFill>
        <p:spPr>
          <a:xfrm>
            <a:off x="5735550" y="415863"/>
            <a:ext cx="2647950" cy="1076325"/>
          </a:xfrm>
          <a:prstGeom prst="rect">
            <a:avLst/>
          </a:prstGeom>
          <a:noFill/>
          <a:ln>
            <a:noFill/>
          </a:ln>
        </p:spPr>
      </p:pic>
      <p:pic>
        <p:nvPicPr>
          <p:cNvPr id="79" name="Google Shape;79;p14"/>
          <p:cNvPicPr preferRelativeResize="0"/>
          <p:nvPr/>
        </p:nvPicPr>
        <p:blipFill>
          <a:blip r:embed="rId8">
            <a:alphaModFix/>
          </a:blip>
          <a:stretch>
            <a:fillRect/>
          </a:stretch>
        </p:blipFill>
        <p:spPr>
          <a:xfrm>
            <a:off x="6397563" y="1809563"/>
            <a:ext cx="1628775" cy="790575"/>
          </a:xfrm>
          <a:prstGeom prst="rect">
            <a:avLst/>
          </a:prstGeom>
          <a:noFill/>
          <a:ln>
            <a:noFill/>
          </a:ln>
        </p:spPr>
      </p:pic>
      <p:pic>
        <p:nvPicPr>
          <p:cNvPr id="80" name="Google Shape;80;p14"/>
          <p:cNvPicPr preferRelativeResize="0"/>
          <p:nvPr/>
        </p:nvPicPr>
        <p:blipFill>
          <a:blip r:embed="rId9">
            <a:alphaModFix/>
          </a:blip>
          <a:stretch>
            <a:fillRect/>
          </a:stretch>
        </p:blipFill>
        <p:spPr>
          <a:xfrm>
            <a:off x="5306925" y="2877625"/>
            <a:ext cx="3355800" cy="932175"/>
          </a:xfrm>
          <a:prstGeom prst="rect">
            <a:avLst/>
          </a:prstGeom>
          <a:noFill/>
          <a:ln>
            <a:noFill/>
          </a:ln>
        </p:spPr>
      </p:pic>
      <p:pic>
        <p:nvPicPr>
          <p:cNvPr id="81" name="Google Shape;81;p14"/>
          <p:cNvPicPr preferRelativeResize="0"/>
          <p:nvPr/>
        </p:nvPicPr>
        <p:blipFill>
          <a:blip r:embed="rId10">
            <a:alphaModFix/>
          </a:blip>
          <a:stretch>
            <a:fillRect/>
          </a:stretch>
        </p:blipFill>
        <p:spPr>
          <a:xfrm>
            <a:off x="6759575" y="3514700"/>
            <a:ext cx="599900" cy="243575"/>
          </a:xfrm>
          <a:prstGeom prst="rect">
            <a:avLst/>
          </a:prstGeom>
          <a:noFill/>
          <a:ln>
            <a:noFill/>
          </a:ln>
        </p:spPr>
      </p:pic>
      <p:pic>
        <p:nvPicPr>
          <p:cNvPr id="82" name="Google Shape;82;p14"/>
          <p:cNvPicPr preferRelativeResize="0"/>
          <p:nvPr/>
        </p:nvPicPr>
        <p:blipFill>
          <a:blip r:embed="rId11">
            <a:alphaModFix/>
          </a:blip>
          <a:stretch>
            <a:fillRect/>
          </a:stretch>
        </p:blipFill>
        <p:spPr>
          <a:xfrm>
            <a:off x="5590159" y="3964496"/>
            <a:ext cx="2938726" cy="1032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word on R4ML</a:t>
            </a:r>
            <a:endParaRPr/>
          </a:p>
        </p:txBody>
      </p:sp>
      <p:sp>
        <p:nvSpPr>
          <p:cNvPr id="218" name="Google Shape;21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9" name="Google Shape;219;p32"/>
          <p:cNvPicPr preferRelativeResize="0"/>
          <p:nvPr/>
        </p:nvPicPr>
        <p:blipFill rotWithShape="1">
          <a:blip r:embed="rId3">
            <a:alphaModFix/>
          </a:blip>
          <a:srcRect b="10375" l="0" r="0" t="6822"/>
          <a:stretch/>
        </p:blipFill>
        <p:spPr>
          <a:xfrm>
            <a:off x="0" y="1094775"/>
            <a:ext cx="9144000" cy="3933225"/>
          </a:xfrm>
          <a:prstGeom prst="rect">
            <a:avLst/>
          </a:prstGeom>
          <a:noFill/>
          <a:ln>
            <a:noFill/>
          </a:ln>
        </p:spPr>
      </p:pic>
      <p:pic>
        <p:nvPicPr>
          <p:cNvPr id="220" name="Google Shape;220;p32"/>
          <p:cNvPicPr preferRelativeResize="0"/>
          <p:nvPr/>
        </p:nvPicPr>
        <p:blipFill rotWithShape="1">
          <a:blip r:embed="rId4">
            <a:alphaModFix/>
          </a:blip>
          <a:srcRect b="0" l="37498" r="24999" t="10152"/>
          <a:stretch/>
        </p:blipFill>
        <p:spPr>
          <a:xfrm rot="910043">
            <a:off x="5357175" y="1512250"/>
            <a:ext cx="1269650" cy="2010426"/>
          </a:xfrm>
          <a:prstGeom prst="rect">
            <a:avLst/>
          </a:prstGeom>
          <a:noFill/>
          <a:ln>
            <a:noFill/>
          </a:ln>
        </p:spPr>
      </p:pic>
      <p:sp>
        <p:nvSpPr>
          <p:cNvPr id="221" name="Google Shape;221;p32"/>
          <p:cNvSpPr txBox="1"/>
          <p:nvPr/>
        </p:nvSpPr>
        <p:spPr>
          <a:xfrm rot="1656858">
            <a:off x="6145199" y="2880006"/>
            <a:ext cx="183165" cy="42389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222" name="Google Shape;222;p32"/>
          <p:cNvSpPr txBox="1"/>
          <p:nvPr/>
        </p:nvSpPr>
        <p:spPr>
          <a:xfrm>
            <a:off x="2277975" y="1565200"/>
            <a:ext cx="423900" cy="168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23" name="Google Shape;223;p32"/>
          <p:cNvSpPr txBox="1"/>
          <p:nvPr/>
        </p:nvSpPr>
        <p:spPr>
          <a:xfrm>
            <a:off x="1589275" y="2754750"/>
            <a:ext cx="385200" cy="10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24" name="Google Shape;224;p32"/>
          <p:cNvSpPr txBox="1"/>
          <p:nvPr/>
        </p:nvSpPr>
        <p:spPr>
          <a:xfrm>
            <a:off x="1113550" y="1137650"/>
            <a:ext cx="1725900" cy="192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R4ML</a:t>
            </a:r>
            <a:endParaRPr/>
          </a:p>
        </p:txBody>
      </p:sp>
      <p:sp>
        <p:nvSpPr>
          <p:cNvPr id="230" name="Google Shape;230;p33"/>
          <p:cNvSpPr txBox="1"/>
          <p:nvPr/>
        </p:nvSpPr>
        <p:spPr>
          <a:xfrm>
            <a:off x="311700" y="1160675"/>
            <a:ext cx="2655000" cy="338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Beginner’s guides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31" name="Google Shape;231;p33"/>
          <p:cNvCxnSpPr/>
          <p:nvPr/>
        </p:nvCxnSpPr>
        <p:spPr>
          <a:xfrm>
            <a:off x="313050" y="1517050"/>
            <a:ext cx="2653500" cy="14400"/>
          </a:xfrm>
          <a:prstGeom prst="straightConnector1">
            <a:avLst/>
          </a:prstGeom>
          <a:noFill/>
          <a:ln cap="flat" cmpd="sng" w="9525">
            <a:solidFill>
              <a:schemeClr val="dk2"/>
            </a:solidFill>
            <a:prstDash val="solid"/>
            <a:round/>
            <a:headEnd len="med" w="med" type="none"/>
            <a:tailEnd len="med" w="med" type="none"/>
          </a:ln>
        </p:spPr>
      </p:cxnSp>
      <p:pic>
        <p:nvPicPr>
          <p:cNvPr id="232" name="Google Shape;232;p33"/>
          <p:cNvPicPr preferRelativeResize="0"/>
          <p:nvPr/>
        </p:nvPicPr>
        <p:blipFill>
          <a:blip r:embed="rId3">
            <a:alphaModFix/>
          </a:blip>
          <a:stretch>
            <a:fillRect/>
          </a:stretch>
        </p:blipFill>
        <p:spPr>
          <a:xfrm>
            <a:off x="557700" y="1948550"/>
            <a:ext cx="936075" cy="1047424"/>
          </a:xfrm>
          <a:prstGeom prst="rect">
            <a:avLst/>
          </a:prstGeom>
          <a:noFill/>
          <a:ln>
            <a:noFill/>
          </a:ln>
        </p:spPr>
      </p:pic>
      <p:sp>
        <p:nvSpPr>
          <p:cNvPr id="233" name="Google Shape;233;p33"/>
          <p:cNvSpPr txBox="1"/>
          <p:nvPr/>
        </p:nvSpPr>
        <p:spPr>
          <a:xfrm>
            <a:off x="3999675" y="1141400"/>
            <a:ext cx="2706600" cy="338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Advanced guides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34" name="Google Shape;234;p33"/>
          <p:cNvCxnSpPr/>
          <p:nvPr/>
        </p:nvCxnSpPr>
        <p:spPr>
          <a:xfrm>
            <a:off x="4026225" y="1423325"/>
            <a:ext cx="2653500" cy="14400"/>
          </a:xfrm>
          <a:prstGeom prst="straightConnector1">
            <a:avLst/>
          </a:prstGeom>
          <a:noFill/>
          <a:ln cap="flat" cmpd="sng" w="9525">
            <a:solidFill>
              <a:schemeClr val="dk2"/>
            </a:solidFill>
            <a:prstDash val="solid"/>
            <a:round/>
            <a:headEnd len="med" w="med" type="none"/>
            <a:tailEnd len="med" w="med" type="none"/>
          </a:ln>
        </p:spPr>
      </p:cxnSp>
      <p:pic>
        <p:nvPicPr>
          <p:cNvPr id="235" name="Google Shape;235;p33"/>
          <p:cNvPicPr preferRelativeResize="0"/>
          <p:nvPr/>
        </p:nvPicPr>
        <p:blipFill>
          <a:blip r:embed="rId4">
            <a:alphaModFix/>
          </a:blip>
          <a:stretch>
            <a:fillRect/>
          </a:stretch>
        </p:blipFill>
        <p:spPr>
          <a:xfrm>
            <a:off x="5462977" y="1488325"/>
            <a:ext cx="1198175" cy="1352550"/>
          </a:xfrm>
          <a:prstGeom prst="rect">
            <a:avLst/>
          </a:prstGeom>
          <a:noFill/>
          <a:ln>
            <a:noFill/>
          </a:ln>
        </p:spPr>
      </p:pic>
      <p:pic>
        <p:nvPicPr>
          <p:cNvPr id="236" name="Google Shape;236;p33"/>
          <p:cNvPicPr preferRelativeResize="0"/>
          <p:nvPr/>
        </p:nvPicPr>
        <p:blipFill>
          <a:blip r:embed="rId5">
            <a:alphaModFix/>
          </a:blip>
          <a:stretch>
            <a:fillRect/>
          </a:stretch>
        </p:blipFill>
        <p:spPr>
          <a:xfrm>
            <a:off x="1591000" y="1948550"/>
            <a:ext cx="903626" cy="1047425"/>
          </a:xfrm>
          <a:prstGeom prst="rect">
            <a:avLst/>
          </a:prstGeom>
          <a:noFill/>
          <a:ln>
            <a:noFill/>
          </a:ln>
        </p:spPr>
      </p:pic>
      <p:pic>
        <p:nvPicPr>
          <p:cNvPr id="237" name="Google Shape;237;p33"/>
          <p:cNvPicPr preferRelativeResize="0"/>
          <p:nvPr/>
        </p:nvPicPr>
        <p:blipFill>
          <a:blip r:embed="rId6">
            <a:alphaModFix/>
          </a:blip>
          <a:stretch>
            <a:fillRect/>
          </a:stretch>
        </p:blipFill>
        <p:spPr>
          <a:xfrm>
            <a:off x="4099475" y="1488325"/>
            <a:ext cx="1313150" cy="1422895"/>
          </a:xfrm>
          <a:prstGeom prst="rect">
            <a:avLst/>
          </a:prstGeom>
          <a:noFill/>
          <a:ln>
            <a:noFill/>
          </a:ln>
        </p:spPr>
      </p:pic>
      <p:pic>
        <p:nvPicPr>
          <p:cNvPr id="238" name="Google Shape;238;p33"/>
          <p:cNvPicPr preferRelativeResize="0"/>
          <p:nvPr/>
        </p:nvPicPr>
        <p:blipFill>
          <a:blip r:embed="rId7">
            <a:alphaModFix/>
          </a:blip>
          <a:stretch>
            <a:fillRect/>
          </a:stretch>
        </p:blipFill>
        <p:spPr>
          <a:xfrm>
            <a:off x="5354625" y="2956225"/>
            <a:ext cx="1330750" cy="1504946"/>
          </a:xfrm>
          <a:prstGeom prst="rect">
            <a:avLst/>
          </a:prstGeom>
          <a:noFill/>
          <a:ln>
            <a:noFill/>
          </a:ln>
        </p:spPr>
      </p:pic>
      <p:pic>
        <p:nvPicPr>
          <p:cNvPr id="239" name="Google Shape;239;p33"/>
          <p:cNvPicPr preferRelativeResize="0"/>
          <p:nvPr/>
        </p:nvPicPr>
        <p:blipFill>
          <a:blip r:embed="rId8">
            <a:alphaModFix/>
          </a:blip>
          <a:stretch>
            <a:fillRect/>
          </a:stretch>
        </p:blipFill>
        <p:spPr>
          <a:xfrm>
            <a:off x="4090675" y="2930725"/>
            <a:ext cx="1330750" cy="1555951"/>
          </a:xfrm>
          <a:prstGeom prst="rect">
            <a:avLst/>
          </a:prstGeom>
          <a:noFill/>
          <a:ln>
            <a:noFill/>
          </a:ln>
        </p:spPr>
      </p:pic>
      <p:pic>
        <p:nvPicPr>
          <p:cNvPr id="240" name="Google Shape;240;p33"/>
          <p:cNvPicPr preferRelativeResize="0"/>
          <p:nvPr/>
        </p:nvPicPr>
        <p:blipFill rotWithShape="1">
          <a:blip r:embed="rId9">
            <a:alphaModFix/>
          </a:blip>
          <a:srcRect b="-3539" l="3900" r="-3899" t="3540"/>
          <a:stretch/>
        </p:blipFill>
        <p:spPr>
          <a:xfrm>
            <a:off x="516325" y="3128750"/>
            <a:ext cx="868375" cy="1092250"/>
          </a:xfrm>
          <a:prstGeom prst="rect">
            <a:avLst/>
          </a:prstGeom>
          <a:noFill/>
          <a:ln>
            <a:noFill/>
          </a:ln>
        </p:spPr>
      </p:pic>
      <p:pic>
        <p:nvPicPr>
          <p:cNvPr id="241" name="Google Shape;241;p33"/>
          <p:cNvPicPr preferRelativeResize="0"/>
          <p:nvPr/>
        </p:nvPicPr>
        <p:blipFill>
          <a:blip r:embed="rId10">
            <a:alphaModFix/>
          </a:blip>
          <a:stretch>
            <a:fillRect/>
          </a:stretch>
        </p:blipFill>
        <p:spPr>
          <a:xfrm>
            <a:off x="1526650" y="3151163"/>
            <a:ext cx="1270463" cy="1047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II. </a:t>
            </a:r>
            <a:r>
              <a:rPr lang="en" sz="3000"/>
              <a:t>Application of R for ML across the industries and various fields of science</a:t>
            </a:r>
            <a:endParaRPr sz="3000"/>
          </a:p>
        </p:txBody>
      </p:sp>
      <p:sp>
        <p:nvSpPr>
          <p:cNvPr id="247" name="Google Shape;24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54" name="Google Shape;254;p35"/>
          <p:cNvPicPr preferRelativeResize="0"/>
          <p:nvPr/>
        </p:nvPicPr>
        <p:blipFill>
          <a:blip r:embed="rId3">
            <a:alphaModFix/>
          </a:blip>
          <a:stretch>
            <a:fillRect/>
          </a:stretch>
        </p:blipFill>
        <p:spPr>
          <a:xfrm>
            <a:off x="1764899" y="0"/>
            <a:ext cx="5614204"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Record linkage</a:t>
            </a:r>
            <a:endParaRPr/>
          </a:p>
        </p:txBody>
      </p:sp>
      <p:sp>
        <p:nvSpPr>
          <p:cNvPr id="260" name="Google Shape;26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area of survey methodology that is being explored for a while</a:t>
            </a:r>
            <a:endParaRPr/>
          </a:p>
          <a:p>
            <a:pPr indent="0" lvl="0" marL="0" rtl="0" algn="l">
              <a:spcBef>
                <a:spcPts val="1600"/>
              </a:spcBef>
              <a:spcAft>
                <a:spcPts val="0"/>
              </a:spcAft>
              <a:buNone/>
            </a:pPr>
            <a:r>
              <a:rPr lang="en"/>
              <a:t>The idea is linking two different data sources to gain more insights</a:t>
            </a:r>
            <a:endParaRPr/>
          </a:p>
          <a:p>
            <a:pPr indent="0" lvl="0" marL="0" rtl="0" algn="l">
              <a:spcBef>
                <a:spcPts val="1600"/>
              </a:spcBef>
              <a:spcAft>
                <a:spcPts val="0"/>
              </a:spcAft>
              <a:buNone/>
            </a:pPr>
            <a:r>
              <a:rPr lang="en"/>
              <a:t>Package recordLinkage uses classification model ML whether there is a match or non-match; duplicate or not?</a:t>
            </a:r>
            <a:endParaRPr/>
          </a:p>
          <a:p>
            <a:pPr indent="0" lvl="0" marL="0" rtl="0" algn="l">
              <a:spcBef>
                <a:spcPts val="1600"/>
              </a:spcBef>
              <a:spcAft>
                <a:spcPts val="0"/>
              </a:spcAft>
              <a:buNone/>
            </a:pPr>
            <a:r>
              <a:rPr lang="en"/>
              <a:t>fastLink</a:t>
            </a:r>
            <a:endParaRPr/>
          </a:p>
          <a:p>
            <a:pPr indent="0" lvl="0" marL="0" rtl="0" algn="l">
              <a:spcBef>
                <a:spcPts val="1600"/>
              </a:spcBef>
              <a:spcAft>
                <a:spcPts val="0"/>
              </a:spcAft>
              <a:buNone/>
            </a:pPr>
            <a:r>
              <a:rPr lang="en"/>
              <a:t>PPRL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 VALUE ANALYSIS</a:t>
            </a:r>
            <a:endParaRPr/>
          </a:p>
        </p:txBody>
      </p:sp>
      <p:sp>
        <p:nvSpPr>
          <p:cNvPr id="266" name="Google Shape;26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7" name="Google Shape;267;p37"/>
          <p:cNvPicPr preferRelativeResize="0"/>
          <p:nvPr/>
        </p:nvPicPr>
        <p:blipFill>
          <a:blip r:embed="rId3">
            <a:alphaModFix/>
          </a:blip>
          <a:stretch>
            <a:fillRect/>
          </a:stretch>
        </p:blipFill>
        <p:spPr>
          <a:xfrm>
            <a:off x="311695" y="1152470"/>
            <a:ext cx="3748950" cy="1293350"/>
          </a:xfrm>
          <a:prstGeom prst="rect">
            <a:avLst/>
          </a:prstGeom>
          <a:noFill/>
          <a:ln>
            <a:noFill/>
          </a:ln>
        </p:spPr>
      </p:pic>
      <p:sp>
        <p:nvSpPr>
          <p:cNvPr id="268" name="Google Shape;268;p37"/>
          <p:cNvSpPr txBox="1"/>
          <p:nvPr/>
        </p:nvSpPr>
        <p:spPr>
          <a:xfrm>
            <a:off x="319050" y="2605600"/>
            <a:ext cx="37416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Predicting what the missing value could be based on probability or similarity measures</a:t>
            </a:r>
            <a:endParaRPr/>
          </a:p>
          <a:p>
            <a:pPr indent="0" lvl="0" marL="0" rtl="0" algn="l">
              <a:spcBef>
                <a:spcPts val="0"/>
              </a:spcBef>
              <a:spcAft>
                <a:spcPts val="0"/>
              </a:spcAft>
              <a:buNone/>
            </a:pPr>
            <a:r>
              <a:rPr lang="en"/>
              <a:t> </a:t>
            </a:r>
            <a:endParaRPr/>
          </a:p>
        </p:txBody>
      </p:sp>
      <p:pic>
        <p:nvPicPr>
          <p:cNvPr id="269" name="Google Shape;269;p37"/>
          <p:cNvPicPr preferRelativeResize="0"/>
          <p:nvPr/>
        </p:nvPicPr>
        <p:blipFill>
          <a:blip r:embed="rId4">
            <a:alphaModFix/>
          </a:blip>
          <a:stretch>
            <a:fillRect/>
          </a:stretch>
        </p:blipFill>
        <p:spPr>
          <a:xfrm>
            <a:off x="6482613" y="1176788"/>
            <a:ext cx="1743075" cy="581025"/>
          </a:xfrm>
          <a:prstGeom prst="rect">
            <a:avLst/>
          </a:prstGeom>
          <a:noFill/>
          <a:ln>
            <a:noFill/>
          </a:ln>
        </p:spPr>
      </p:pic>
      <p:sp>
        <p:nvSpPr>
          <p:cNvPr id="270" name="Google Shape;270;p37"/>
          <p:cNvSpPr txBox="1"/>
          <p:nvPr/>
        </p:nvSpPr>
        <p:spPr>
          <a:xfrm>
            <a:off x="6149000" y="1822450"/>
            <a:ext cx="21705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Uses k-NN approach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Pharmaceutical data</a:t>
            </a:r>
            <a:endParaRPr/>
          </a:p>
        </p:txBody>
      </p:sp>
      <p:sp>
        <p:nvSpPr>
          <p:cNvPr id="276" name="Google Shape;27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7" name="Google Shape;277;p38"/>
          <p:cNvPicPr preferRelativeResize="0"/>
          <p:nvPr/>
        </p:nvPicPr>
        <p:blipFill rotWithShape="1">
          <a:blip r:embed="rId3">
            <a:alphaModFix/>
          </a:blip>
          <a:srcRect b="0" l="49591" r="0" t="0"/>
          <a:stretch/>
        </p:blipFill>
        <p:spPr>
          <a:xfrm>
            <a:off x="311700" y="1177650"/>
            <a:ext cx="2040025" cy="1631200"/>
          </a:xfrm>
          <a:prstGeom prst="rect">
            <a:avLst/>
          </a:prstGeom>
          <a:noFill/>
          <a:ln>
            <a:noFill/>
          </a:ln>
        </p:spPr>
      </p:pic>
      <p:pic>
        <p:nvPicPr>
          <p:cNvPr id="278" name="Google Shape;278;p38"/>
          <p:cNvPicPr preferRelativeResize="0"/>
          <p:nvPr/>
        </p:nvPicPr>
        <p:blipFill>
          <a:blip r:embed="rId4">
            <a:alphaModFix/>
          </a:blip>
          <a:stretch>
            <a:fillRect/>
          </a:stretch>
        </p:blipFill>
        <p:spPr>
          <a:xfrm>
            <a:off x="311700" y="2928950"/>
            <a:ext cx="5600700" cy="647700"/>
          </a:xfrm>
          <a:prstGeom prst="rect">
            <a:avLst/>
          </a:prstGeom>
          <a:noFill/>
          <a:ln>
            <a:noFill/>
          </a:ln>
        </p:spPr>
      </p:pic>
      <p:pic>
        <p:nvPicPr>
          <p:cNvPr id="279" name="Google Shape;279;p38"/>
          <p:cNvPicPr preferRelativeResize="0"/>
          <p:nvPr/>
        </p:nvPicPr>
        <p:blipFill>
          <a:blip r:embed="rId5">
            <a:alphaModFix/>
          </a:blip>
          <a:stretch>
            <a:fillRect/>
          </a:stretch>
        </p:blipFill>
        <p:spPr>
          <a:xfrm>
            <a:off x="2576900" y="1236000"/>
            <a:ext cx="3028950" cy="1514475"/>
          </a:xfrm>
          <a:prstGeom prst="rect">
            <a:avLst/>
          </a:prstGeom>
          <a:noFill/>
          <a:ln>
            <a:noFill/>
          </a:ln>
        </p:spPr>
      </p:pic>
      <p:pic>
        <p:nvPicPr>
          <p:cNvPr id="280" name="Google Shape;280;p38"/>
          <p:cNvPicPr preferRelativeResize="0"/>
          <p:nvPr/>
        </p:nvPicPr>
        <p:blipFill rotWithShape="1">
          <a:blip r:embed="rId6">
            <a:alphaModFix/>
          </a:blip>
          <a:srcRect b="37597" l="31774" r="38038" t="18700"/>
          <a:stretch/>
        </p:blipFill>
        <p:spPr>
          <a:xfrm>
            <a:off x="5854125" y="445025"/>
            <a:ext cx="2760274" cy="2247850"/>
          </a:xfrm>
          <a:prstGeom prst="rect">
            <a:avLst/>
          </a:prstGeom>
          <a:noFill/>
          <a:ln>
            <a:noFill/>
          </a:ln>
        </p:spPr>
      </p:pic>
      <p:pic>
        <p:nvPicPr>
          <p:cNvPr id="281" name="Google Shape;281;p38"/>
          <p:cNvPicPr preferRelativeResize="0"/>
          <p:nvPr/>
        </p:nvPicPr>
        <p:blipFill>
          <a:blip r:embed="rId7">
            <a:alphaModFix/>
          </a:blip>
          <a:stretch>
            <a:fillRect/>
          </a:stretch>
        </p:blipFill>
        <p:spPr>
          <a:xfrm>
            <a:off x="391100" y="3909821"/>
            <a:ext cx="3762349" cy="702375"/>
          </a:xfrm>
          <a:prstGeom prst="rect">
            <a:avLst/>
          </a:prstGeom>
          <a:noFill/>
          <a:ln>
            <a:noFill/>
          </a:ln>
        </p:spPr>
      </p:pic>
      <p:sp>
        <p:nvSpPr>
          <p:cNvPr id="282" name="Google Shape;282;p38"/>
          <p:cNvSpPr txBox="1"/>
          <p:nvPr/>
        </p:nvSpPr>
        <p:spPr>
          <a:xfrm>
            <a:off x="2528250" y="4413575"/>
            <a:ext cx="29247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https://www.quora.com/Why-do-so-many-statisticians-not-want-to-become-data-scientists-Why-are-they-not-interested-in-Big-Data/answer/Adrian-Olszewski-1</a:t>
            </a:r>
            <a:endParaRPr sz="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move forward </a:t>
            </a:r>
            <a:endParaRPr/>
          </a:p>
        </p:txBody>
      </p:sp>
      <p:sp>
        <p:nvSpPr>
          <p:cNvPr id="288" name="Google Shape;28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Do you all have your R/R studio installed?</a:t>
            </a:r>
            <a:endParaRPr/>
          </a:p>
          <a:p>
            <a:pPr indent="0" lvl="0" marL="457200" rtl="0" algn="l">
              <a:spcBef>
                <a:spcPts val="1600"/>
              </a:spcBef>
              <a:spcAft>
                <a:spcPts val="0"/>
              </a:spcAft>
              <a:buNone/>
            </a:pPr>
            <a:r>
              <a:rPr lang="en"/>
              <a:t>R: </a:t>
            </a:r>
            <a:r>
              <a:rPr lang="en" u="sng">
                <a:solidFill>
                  <a:schemeClr val="hlink"/>
                </a:solidFill>
                <a:hlinkClick r:id="rId3"/>
              </a:rPr>
              <a:t>https://www.r-project.org</a:t>
            </a:r>
            <a:r>
              <a:rPr lang="en"/>
              <a:t>       RStudio: </a:t>
            </a:r>
            <a:r>
              <a:rPr lang="en" sz="1000" u="sng">
                <a:solidFill>
                  <a:schemeClr val="hlink"/>
                </a:solidFill>
                <a:hlinkClick r:id="rId4"/>
              </a:rPr>
              <a:t>https://www.rstudio.com/products/rstudio/download/</a:t>
            </a:r>
            <a:endParaRPr sz="1000"/>
          </a:p>
          <a:p>
            <a:pPr indent="0" lvl="0" marL="457200" rtl="0" algn="l">
              <a:spcBef>
                <a:spcPts val="1600"/>
              </a:spcBef>
              <a:spcAft>
                <a:spcPts val="0"/>
              </a:spcAft>
              <a:buNone/>
            </a:pPr>
            <a:r>
              <a:t/>
            </a:r>
            <a:endParaRPr sz="1000"/>
          </a:p>
          <a:p>
            <a:pPr indent="0" lvl="0" marL="0" rtl="0" algn="l">
              <a:spcBef>
                <a:spcPts val="1600"/>
              </a:spcBef>
              <a:spcAft>
                <a:spcPts val="0"/>
              </a:spcAft>
              <a:buNone/>
            </a:pPr>
            <a:r>
              <a:rPr lang="en"/>
              <a:t>        </a:t>
            </a:r>
            <a:endParaRPr/>
          </a:p>
          <a:p>
            <a:pPr indent="0" lvl="0" marL="0" rtl="0" algn="l">
              <a:spcBef>
                <a:spcPts val="1600"/>
              </a:spcBef>
              <a:spcAft>
                <a:spcPts val="0"/>
              </a:spcAft>
              <a:buNone/>
            </a:pPr>
            <a:r>
              <a:rPr lang="en" sz="1200"/>
              <a:t>      </a:t>
            </a:r>
            <a:r>
              <a:rPr b="1" lang="en" sz="1200"/>
              <a:t>Download the R scripts and dataset</a:t>
            </a:r>
            <a:r>
              <a:rPr lang="en" sz="1200"/>
              <a:t> from: </a:t>
            </a:r>
            <a:r>
              <a:rPr lang="en" sz="1200" u="sng">
                <a:solidFill>
                  <a:schemeClr val="hlink"/>
                </a:solidFill>
                <a:hlinkClick r:id="rId5"/>
              </a:rPr>
              <a:t>https://github.com/Radmila-R-lady/CLML</a:t>
            </a:r>
            <a:endParaRPr sz="1200"/>
          </a:p>
          <a:p>
            <a:pPr indent="0" lvl="0" marL="0" rtl="0" algn="l">
              <a:spcBef>
                <a:spcPts val="1600"/>
              </a:spcBef>
              <a:spcAft>
                <a:spcPts val="0"/>
              </a:spcAft>
              <a:buNone/>
            </a:pPr>
            <a:r>
              <a:t/>
            </a:r>
            <a:endParaRPr/>
          </a:p>
          <a:p>
            <a:pPr indent="0" lvl="0" marL="457200" rtl="0" algn="l">
              <a:spcBef>
                <a:spcPts val="1600"/>
              </a:spcBef>
              <a:spcAft>
                <a:spcPts val="0"/>
              </a:spcAft>
              <a:buNone/>
            </a:pPr>
            <a:r>
              <a:t/>
            </a:r>
            <a:endParaRPr sz="1000"/>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9" name="Google Shape;289;p39"/>
          <p:cNvPicPr preferRelativeResize="0"/>
          <p:nvPr/>
        </p:nvPicPr>
        <p:blipFill>
          <a:blip r:embed="rId6">
            <a:alphaModFix/>
          </a:blip>
          <a:stretch>
            <a:fillRect/>
          </a:stretch>
        </p:blipFill>
        <p:spPr>
          <a:xfrm>
            <a:off x="990678" y="2100750"/>
            <a:ext cx="3369025" cy="521350"/>
          </a:xfrm>
          <a:prstGeom prst="rect">
            <a:avLst/>
          </a:prstGeom>
          <a:noFill/>
          <a:ln>
            <a:noFill/>
          </a:ln>
        </p:spPr>
      </p:pic>
      <p:sp>
        <p:nvSpPr>
          <p:cNvPr id="290" name="Google Shape;290;p39"/>
          <p:cNvSpPr txBox="1"/>
          <p:nvPr/>
        </p:nvSpPr>
        <p:spPr>
          <a:xfrm>
            <a:off x="2620100" y="3811300"/>
            <a:ext cx="3456300" cy="64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Let´s sta   t</a:t>
            </a:r>
            <a:endParaRPr/>
          </a:p>
        </p:txBody>
      </p:sp>
      <p:pic>
        <p:nvPicPr>
          <p:cNvPr id="291" name="Google Shape;291;p39"/>
          <p:cNvPicPr preferRelativeResize="0"/>
          <p:nvPr/>
        </p:nvPicPr>
        <p:blipFill>
          <a:blip r:embed="rId7">
            <a:alphaModFix/>
          </a:blip>
          <a:stretch>
            <a:fillRect/>
          </a:stretch>
        </p:blipFill>
        <p:spPr>
          <a:xfrm>
            <a:off x="4558925" y="3949475"/>
            <a:ext cx="180926" cy="14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III. Matrix algebra</a:t>
            </a:r>
            <a:endParaRPr/>
          </a:p>
        </p:txBody>
      </p:sp>
      <p:sp>
        <p:nvSpPr>
          <p:cNvPr id="297" name="Google Shape;297;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PRACTICAL SESSION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behind                     algebra</a:t>
            </a:r>
            <a:endParaRPr/>
          </a:p>
        </p:txBody>
      </p:sp>
      <p:sp>
        <p:nvSpPr>
          <p:cNvPr id="303" name="Google Shape;30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rPr>
              <a:t>Machine learning algorithms</a:t>
            </a:r>
            <a:r>
              <a:rPr lang="en" sz="1500">
                <a:solidFill>
                  <a:srgbClr val="000000"/>
                </a:solidFill>
              </a:rPr>
              <a:t> are based on various matrix operation </a:t>
            </a:r>
            <a:endParaRPr sz="1500">
              <a:solidFill>
                <a:srgbClr val="000000"/>
              </a:solidFill>
            </a:endParaRPr>
          </a:p>
          <a:p>
            <a:pPr indent="0" lvl="0" marL="0" rtl="0" algn="l">
              <a:spcBef>
                <a:spcPts val="1600"/>
              </a:spcBef>
              <a:spcAft>
                <a:spcPts val="0"/>
              </a:spcAft>
              <a:buNone/>
            </a:pPr>
            <a:r>
              <a:rPr lang="en" sz="1500">
                <a:solidFill>
                  <a:srgbClr val="000000"/>
                </a:solidFill>
              </a:rPr>
              <a:t>You will understand what is behind the scene of regression modelling, PCA, clustering, NLP etc.</a:t>
            </a:r>
            <a:endParaRPr sz="1500">
              <a:solidFill>
                <a:srgbClr val="000000"/>
              </a:solidFill>
            </a:endParaRPr>
          </a:p>
          <a:p>
            <a:pPr indent="0" lvl="0" marL="0" rtl="0" algn="l">
              <a:spcBef>
                <a:spcPts val="1600"/>
              </a:spcBef>
              <a:spcAft>
                <a:spcPts val="0"/>
              </a:spcAft>
              <a:buNone/>
            </a:pPr>
            <a:r>
              <a:rPr lang="en" sz="1500">
                <a:solidFill>
                  <a:schemeClr val="dk1"/>
                </a:solidFill>
              </a:rPr>
              <a:t>Understanding matrices will help you solve the </a:t>
            </a:r>
            <a:r>
              <a:rPr b="1" lang="en" sz="1500">
                <a:solidFill>
                  <a:schemeClr val="dk1"/>
                </a:solidFill>
              </a:rPr>
              <a:t>error and warning messages</a:t>
            </a:r>
            <a:r>
              <a:rPr lang="en" sz="1500">
                <a:solidFill>
                  <a:schemeClr val="dk1"/>
                </a:solidFill>
              </a:rPr>
              <a:t> when they pop up</a:t>
            </a:r>
            <a:r>
              <a:rPr lang="en" sz="1500">
                <a:solidFill>
                  <a:srgbClr val="000000"/>
                </a:solidFill>
              </a:rPr>
              <a:t> </a:t>
            </a:r>
            <a:endParaRPr baseline="-25000" sz="1500">
              <a:solidFill>
                <a:srgbClr val="000000"/>
              </a:solidFill>
            </a:endParaRPr>
          </a:p>
          <a:p>
            <a:pPr indent="0" lvl="0" marL="0" rtl="0" algn="l">
              <a:spcBef>
                <a:spcPts val="1600"/>
              </a:spcBef>
              <a:spcAft>
                <a:spcPts val="0"/>
              </a:spcAft>
              <a:buNone/>
            </a:pPr>
            <a:r>
              <a:rPr lang="en" sz="1500">
                <a:solidFill>
                  <a:srgbClr val="000000"/>
                </a:solidFill>
              </a:rPr>
              <a:t>Knowing matrices can help you </a:t>
            </a:r>
            <a:r>
              <a:rPr b="1" lang="en" sz="1500">
                <a:solidFill>
                  <a:srgbClr val="000000"/>
                </a:solidFill>
              </a:rPr>
              <a:t>substitute or</a:t>
            </a:r>
            <a:r>
              <a:rPr b="1" lang="en" sz="1500">
                <a:solidFill>
                  <a:srgbClr val="000000"/>
                </a:solidFill>
              </a:rPr>
              <a:t> modify the algorithms</a:t>
            </a:r>
            <a:r>
              <a:rPr lang="en" sz="1500">
                <a:solidFill>
                  <a:srgbClr val="000000"/>
                </a:solidFill>
              </a:rPr>
              <a:t> you use</a:t>
            </a:r>
            <a:endParaRPr sz="1500">
              <a:solidFill>
                <a:srgbClr val="000000"/>
              </a:solidFill>
            </a:endParaRPr>
          </a:p>
          <a:p>
            <a:pPr indent="0" lvl="0" marL="0" rtl="0" algn="l">
              <a:spcBef>
                <a:spcPts val="1600"/>
              </a:spcBef>
              <a:spcAft>
                <a:spcPts val="0"/>
              </a:spcAft>
              <a:buNone/>
            </a:pPr>
            <a:r>
              <a:rPr lang="en" sz="1500">
                <a:solidFill>
                  <a:srgbClr val="000000"/>
                </a:solidFill>
              </a:rPr>
              <a:t>Knowing matrices can help you </a:t>
            </a:r>
            <a:r>
              <a:rPr b="1" lang="en" sz="1500">
                <a:solidFill>
                  <a:srgbClr val="000000"/>
                </a:solidFill>
              </a:rPr>
              <a:t>build your own functions/algorithms</a:t>
            </a:r>
            <a:endParaRPr b="1" sz="1500">
              <a:solidFill>
                <a:srgbClr val="000000"/>
              </a:solidFill>
            </a:endParaRPr>
          </a:p>
          <a:p>
            <a:pPr indent="0" lvl="0" marL="0" rtl="0" algn="l">
              <a:spcBef>
                <a:spcPts val="1600"/>
              </a:spcBef>
              <a:spcAft>
                <a:spcPts val="0"/>
              </a:spcAft>
              <a:buNone/>
            </a:pPr>
            <a:r>
              <a:rPr lang="en" sz="1500">
                <a:solidFill>
                  <a:srgbClr val="000000"/>
                </a:solidFill>
              </a:rPr>
              <a:t>You can then boast off with terms like </a:t>
            </a:r>
            <a:r>
              <a:rPr b="1" lang="en" sz="1500">
                <a:solidFill>
                  <a:srgbClr val="000000"/>
                </a:solidFill>
              </a:rPr>
              <a:t>matrix factorisation, eigenvectors, SVD etc</a:t>
            </a:r>
            <a:r>
              <a:rPr lang="en" sz="1500">
                <a:solidFill>
                  <a:srgbClr val="000000"/>
                </a:solidFill>
              </a:rPr>
              <a:t>. </a:t>
            </a:r>
            <a:endParaRPr sz="1500">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500"/>
          </a:p>
        </p:txBody>
      </p:sp>
      <p:pic>
        <p:nvPicPr>
          <p:cNvPr id="304" name="Google Shape;304;p41"/>
          <p:cNvPicPr preferRelativeResize="0"/>
          <p:nvPr/>
        </p:nvPicPr>
        <p:blipFill>
          <a:blip r:embed="rId3">
            <a:alphaModFix/>
          </a:blip>
          <a:stretch>
            <a:fillRect/>
          </a:stretch>
        </p:blipFill>
        <p:spPr>
          <a:xfrm>
            <a:off x="3314275" y="204999"/>
            <a:ext cx="1722874" cy="906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88" name="Google Shape;88;p15"/>
          <p:cNvSpPr txBox="1"/>
          <p:nvPr/>
        </p:nvSpPr>
        <p:spPr>
          <a:xfrm>
            <a:off x="299250" y="1016275"/>
            <a:ext cx="7972200" cy="365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romanUcPeriod"/>
            </a:pPr>
            <a:r>
              <a:rPr lang="en"/>
              <a:t>A word on R, machine learning, and R4ML</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romanUcPeriod"/>
            </a:pPr>
            <a:r>
              <a:rPr lang="en"/>
              <a:t>Application of R for ML across the industries and various fields of science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romanUcPeriod"/>
            </a:pPr>
            <a:r>
              <a:rPr lang="en"/>
              <a:t>Matrix algebra in R (practical session)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romanUcPeriod"/>
            </a:pPr>
            <a:r>
              <a:rPr lang="en"/>
              <a:t>Supervised and unsupervised learning: How can R help?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romanUcPeriod"/>
            </a:pPr>
            <a:r>
              <a:rPr lang="en"/>
              <a:t>Limitations of R for ML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romanUcPeriod"/>
            </a:pPr>
            <a:r>
              <a:rPr lang="en"/>
              <a:t>Leveraging </a:t>
            </a:r>
            <a:r>
              <a:rPr lang="en"/>
              <a:t>strengths</a:t>
            </a:r>
            <a:r>
              <a:rPr lang="en"/>
              <a:t> of R and Python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romanUcPeriod"/>
            </a:pPr>
            <a:r>
              <a:rPr lang="en"/>
              <a:t>Let's</a:t>
            </a:r>
            <a:r>
              <a:rPr lang="en"/>
              <a:t> code together: clustering techniques in R (practical session)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9" name="Google Shape;89;p15"/>
          <p:cNvPicPr preferRelativeResize="0"/>
          <p:nvPr/>
        </p:nvPicPr>
        <p:blipFill>
          <a:blip r:embed="rId3">
            <a:alphaModFix/>
          </a:blip>
          <a:stretch>
            <a:fillRect/>
          </a:stretch>
        </p:blipFill>
        <p:spPr>
          <a:xfrm rot="-5400000">
            <a:off x="7158050" y="-382087"/>
            <a:ext cx="1524000" cy="2447924"/>
          </a:xfrm>
          <a:prstGeom prst="rect">
            <a:avLst/>
          </a:prstGeom>
          <a:noFill/>
          <a:ln>
            <a:noFill/>
          </a:ln>
        </p:spPr>
      </p:pic>
      <p:pic>
        <p:nvPicPr>
          <p:cNvPr id="90" name="Google Shape;90;p15"/>
          <p:cNvPicPr preferRelativeResize="0"/>
          <p:nvPr/>
        </p:nvPicPr>
        <p:blipFill>
          <a:blip r:embed="rId3">
            <a:alphaModFix/>
          </a:blip>
          <a:stretch>
            <a:fillRect/>
          </a:stretch>
        </p:blipFill>
        <p:spPr>
          <a:xfrm rot="-5400000">
            <a:off x="7158050" y="3157538"/>
            <a:ext cx="1524000" cy="2447924"/>
          </a:xfrm>
          <a:prstGeom prst="rect">
            <a:avLst/>
          </a:prstGeom>
          <a:noFill/>
          <a:ln>
            <a:noFill/>
          </a:ln>
        </p:spPr>
      </p:pic>
      <p:pic>
        <p:nvPicPr>
          <p:cNvPr id="91" name="Google Shape;91;p15"/>
          <p:cNvPicPr preferRelativeResize="0"/>
          <p:nvPr/>
        </p:nvPicPr>
        <p:blipFill>
          <a:blip r:embed="rId4">
            <a:alphaModFix/>
          </a:blip>
          <a:stretch>
            <a:fillRect/>
          </a:stretch>
        </p:blipFill>
        <p:spPr>
          <a:xfrm>
            <a:off x="0" y="4590175"/>
            <a:ext cx="739070" cy="572700"/>
          </a:xfrm>
          <a:prstGeom prst="rect">
            <a:avLst/>
          </a:prstGeom>
          <a:noFill/>
          <a:ln>
            <a:noFill/>
          </a:ln>
        </p:spPr>
      </p:pic>
      <p:pic>
        <p:nvPicPr>
          <p:cNvPr id="92" name="Google Shape;92;p15"/>
          <p:cNvPicPr preferRelativeResize="0"/>
          <p:nvPr/>
        </p:nvPicPr>
        <p:blipFill>
          <a:blip r:embed="rId5">
            <a:alphaModFix/>
          </a:blip>
          <a:stretch>
            <a:fillRect/>
          </a:stretch>
        </p:blipFill>
        <p:spPr>
          <a:xfrm>
            <a:off x="0" y="0"/>
            <a:ext cx="567750" cy="5317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1" name="Google Shape;311;p42"/>
          <p:cNvPicPr preferRelativeResize="0"/>
          <p:nvPr/>
        </p:nvPicPr>
        <p:blipFill>
          <a:blip r:embed="rId3">
            <a:alphaModFix/>
          </a:blip>
          <a:stretch>
            <a:fillRect/>
          </a:stretch>
        </p:blipFill>
        <p:spPr>
          <a:xfrm>
            <a:off x="4958041" y="0"/>
            <a:ext cx="4185969" cy="5143501"/>
          </a:xfrm>
          <a:prstGeom prst="rect">
            <a:avLst/>
          </a:prstGeom>
          <a:noFill/>
          <a:ln>
            <a:noFill/>
          </a:ln>
        </p:spPr>
      </p:pic>
      <p:pic>
        <p:nvPicPr>
          <p:cNvPr id="312" name="Google Shape;312;p42"/>
          <p:cNvPicPr preferRelativeResize="0"/>
          <p:nvPr/>
        </p:nvPicPr>
        <p:blipFill>
          <a:blip r:embed="rId4">
            <a:alphaModFix/>
          </a:blip>
          <a:stretch>
            <a:fillRect/>
          </a:stretch>
        </p:blipFill>
        <p:spPr>
          <a:xfrm>
            <a:off x="-74250" y="0"/>
            <a:ext cx="5008151" cy="5143500"/>
          </a:xfrm>
          <a:prstGeom prst="rect">
            <a:avLst/>
          </a:prstGeom>
          <a:noFill/>
          <a:ln>
            <a:noFill/>
          </a:ln>
        </p:spPr>
      </p:pic>
      <p:sp>
        <p:nvSpPr>
          <p:cNvPr id="313" name="Google Shape;313;p42"/>
          <p:cNvSpPr txBox="1"/>
          <p:nvPr/>
        </p:nvSpPr>
        <p:spPr>
          <a:xfrm>
            <a:off x="203025" y="135350"/>
            <a:ext cx="45441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D9D9D9"/>
                </a:solidFill>
              </a:rPr>
              <a:t>Matrix algebra: Basic terms</a:t>
            </a:r>
            <a:endParaRPr>
              <a:solidFill>
                <a:srgbClr val="D9D9D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MATRICES</a:t>
            </a:r>
            <a:endParaRPr/>
          </a:p>
        </p:txBody>
      </p:sp>
      <p:sp>
        <p:nvSpPr>
          <p:cNvPr id="319" name="Google Shape;319;p43"/>
          <p:cNvSpPr txBox="1"/>
          <p:nvPr>
            <p:ph idx="1" type="body"/>
          </p:nvPr>
        </p:nvSpPr>
        <p:spPr>
          <a:xfrm>
            <a:off x="311700" y="1258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IDENTITY MATRIX. A matrix with all 1s </a:t>
            </a:r>
            <a:endParaRPr/>
          </a:p>
          <a:p>
            <a:pPr indent="0" lvl="0" marL="0" rtl="0" algn="l">
              <a:spcBef>
                <a:spcPts val="1600"/>
              </a:spcBef>
              <a:spcAft>
                <a:spcPts val="0"/>
              </a:spcAft>
              <a:buNone/>
            </a:pPr>
            <a:r>
              <a:rPr lang="en"/>
              <a:t>on the main diagonal.</a:t>
            </a:r>
            <a:endParaRPr/>
          </a:p>
          <a:p>
            <a:pPr indent="0" lvl="0" marL="0" rtl="0" algn="l">
              <a:spcBef>
                <a:spcPts val="1600"/>
              </a:spcBef>
              <a:spcAft>
                <a:spcPts val="1600"/>
              </a:spcAft>
              <a:buNone/>
            </a:pPr>
            <a:r>
              <a:t/>
            </a:r>
            <a:endParaRPr/>
          </a:p>
        </p:txBody>
      </p:sp>
      <p:pic>
        <p:nvPicPr>
          <p:cNvPr id="320" name="Google Shape;320;p43"/>
          <p:cNvPicPr preferRelativeResize="0"/>
          <p:nvPr/>
        </p:nvPicPr>
        <p:blipFill rotWithShape="1">
          <a:blip r:embed="rId3">
            <a:alphaModFix/>
          </a:blip>
          <a:srcRect b="26217" l="0" r="59983" t="26998"/>
          <a:stretch/>
        </p:blipFill>
        <p:spPr>
          <a:xfrm>
            <a:off x="389013" y="2219850"/>
            <a:ext cx="2824299" cy="855625"/>
          </a:xfrm>
          <a:prstGeom prst="rect">
            <a:avLst/>
          </a:prstGeom>
          <a:noFill/>
          <a:ln>
            <a:noFill/>
          </a:ln>
        </p:spPr>
      </p:pic>
      <p:pic>
        <p:nvPicPr>
          <p:cNvPr id="321" name="Google Shape;321;p43"/>
          <p:cNvPicPr preferRelativeResize="0"/>
          <p:nvPr/>
        </p:nvPicPr>
        <p:blipFill rotWithShape="1">
          <a:blip r:embed="rId4">
            <a:alphaModFix/>
          </a:blip>
          <a:srcRect b="10546" l="0" r="0" t="0"/>
          <a:stretch/>
        </p:blipFill>
        <p:spPr>
          <a:xfrm>
            <a:off x="2258725" y="4452850"/>
            <a:ext cx="897950" cy="286875"/>
          </a:xfrm>
          <a:prstGeom prst="rect">
            <a:avLst/>
          </a:prstGeom>
          <a:noFill/>
          <a:ln>
            <a:noFill/>
          </a:ln>
        </p:spPr>
      </p:pic>
      <p:pic>
        <p:nvPicPr>
          <p:cNvPr id="322" name="Google Shape;322;p43"/>
          <p:cNvPicPr preferRelativeResize="0"/>
          <p:nvPr/>
        </p:nvPicPr>
        <p:blipFill rotWithShape="1">
          <a:blip r:embed="rId5">
            <a:alphaModFix/>
          </a:blip>
          <a:srcRect b="9976" l="0" r="48570" t="10208"/>
          <a:stretch/>
        </p:blipFill>
        <p:spPr>
          <a:xfrm>
            <a:off x="5357875" y="445025"/>
            <a:ext cx="2458076" cy="2180201"/>
          </a:xfrm>
          <a:prstGeom prst="rect">
            <a:avLst/>
          </a:prstGeom>
          <a:noFill/>
          <a:ln>
            <a:noFill/>
          </a:ln>
        </p:spPr>
      </p:pic>
      <p:pic>
        <p:nvPicPr>
          <p:cNvPr id="323" name="Google Shape;323;p43"/>
          <p:cNvPicPr preferRelativeResize="0"/>
          <p:nvPr/>
        </p:nvPicPr>
        <p:blipFill rotWithShape="1">
          <a:blip r:embed="rId3">
            <a:alphaModFix/>
          </a:blip>
          <a:srcRect b="8111" l="41966" r="2146" t="6506"/>
          <a:stretch/>
        </p:blipFill>
        <p:spPr>
          <a:xfrm>
            <a:off x="404100" y="3211150"/>
            <a:ext cx="2794126" cy="1106017"/>
          </a:xfrm>
          <a:prstGeom prst="rect">
            <a:avLst/>
          </a:prstGeom>
          <a:noFill/>
          <a:ln>
            <a:noFill/>
          </a:ln>
        </p:spPr>
      </p:pic>
      <p:sp>
        <p:nvSpPr>
          <p:cNvPr id="324" name="Google Shape;324;p43"/>
          <p:cNvSpPr txBox="1"/>
          <p:nvPr/>
        </p:nvSpPr>
        <p:spPr>
          <a:xfrm>
            <a:off x="5208413" y="127488"/>
            <a:ext cx="3179400" cy="4703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Application</a:t>
            </a:r>
            <a:endParaRPr/>
          </a:p>
          <a:p>
            <a:pPr indent="0" lvl="0" marL="0" rtl="0" algn="l">
              <a:spcBef>
                <a:spcPts val="0"/>
              </a:spcBef>
              <a:spcAft>
                <a:spcPts val="0"/>
              </a:spcAft>
              <a:buNone/>
            </a:pPr>
            <a:r>
              <a:rPr lang="en" u="sng"/>
              <a:t>NLP </a:t>
            </a:r>
            <a:endParaRPr u="sng"/>
          </a:p>
          <a:p>
            <a:pPr indent="0" lvl="0" marL="0" rtl="0" algn="l">
              <a:spcBef>
                <a:spcPts val="0"/>
              </a:spcBef>
              <a:spcAft>
                <a:spcPts val="0"/>
              </a:spcAft>
              <a:buNone/>
            </a:pPr>
            <a:r>
              <a:t/>
            </a:r>
            <a:endParaRPr/>
          </a:p>
        </p:txBody>
      </p:sp>
      <p:pic>
        <p:nvPicPr>
          <p:cNvPr id="325" name="Google Shape;325;p43"/>
          <p:cNvPicPr preferRelativeResize="0"/>
          <p:nvPr/>
        </p:nvPicPr>
        <p:blipFill rotWithShape="1">
          <a:blip r:embed="rId5">
            <a:alphaModFix/>
          </a:blip>
          <a:srcRect b="0" l="50859" r="322" t="29602"/>
          <a:stretch/>
        </p:blipFill>
        <p:spPr>
          <a:xfrm>
            <a:off x="5713938" y="2665600"/>
            <a:ext cx="2168375" cy="178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TYPES OF MATRICES</a:t>
            </a:r>
            <a:endParaRPr/>
          </a:p>
        </p:txBody>
      </p:sp>
      <p:sp>
        <p:nvSpPr>
          <p:cNvPr id="331" name="Google Shape;331;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SQUARED MATRIX. A matrix of type</a:t>
            </a:r>
            <a:endParaRPr/>
          </a:p>
          <a:p>
            <a:pPr indent="0" lvl="0" marL="0" rtl="0" algn="l">
              <a:spcBef>
                <a:spcPts val="1600"/>
              </a:spcBef>
              <a:spcAft>
                <a:spcPts val="0"/>
              </a:spcAft>
              <a:buNone/>
            </a:pPr>
            <a:r>
              <a:rPr lang="en"/>
              <a:t>                      </a:t>
            </a:r>
            <a:r>
              <a:rPr lang="en"/>
              <a:t>n</a:t>
            </a:r>
            <a:r>
              <a:rPr lang="en"/>
              <a:t>xn</a:t>
            </a:r>
            <a:endParaRPr/>
          </a:p>
          <a:p>
            <a:pPr indent="0" lvl="0" marL="0" rtl="0" algn="l">
              <a:spcBef>
                <a:spcPts val="1600"/>
              </a:spcBef>
              <a:spcAft>
                <a:spcPts val="1600"/>
              </a:spcAft>
              <a:buNone/>
            </a:pPr>
            <a:r>
              <a:t/>
            </a:r>
            <a:endParaRPr/>
          </a:p>
        </p:txBody>
      </p:sp>
      <p:sp>
        <p:nvSpPr>
          <p:cNvPr id="332" name="Google Shape;332;p44"/>
          <p:cNvSpPr txBox="1"/>
          <p:nvPr/>
        </p:nvSpPr>
        <p:spPr>
          <a:xfrm>
            <a:off x="1745125" y="1624300"/>
            <a:ext cx="493200" cy="63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44"/>
          <p:cNvPicPr preferRelativeResize="0"/>
          <p:nvPr/>
        </p:nvPicPr>
        <p:blipFill rotWithShape="1">
          <a:blip r:embed="rId3">
            <a:alphaModFix/>
          </a:blip>
          <a:srcRect b="20962" l="2694" r="2094" t="33269"/>
          <a:stretch/>
        </p:blipFill>
        <p:spPr>
          <a:xfrm>
            <a:off x="594600" y="2455750"/>
            <a:ext cx="4113825" cy="1112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TYPES OF MATRICES</a:t>
            </a:r>
            <a:endParaRPr/>
          </a:p>
        </p:txBody>
      </p:sp>
      <p:sp>
        <p:nvSpPr>
          <p:cNvPr id="339" name="Google Shape;33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DIAGONAL MATRIX.</a:t>
            </a:r>
            <a:endParaRPr/>
          </a:p>
          <a:p>
            <a:pPr indent="0" lvl="0" marL="0" rtl="0" algn="l">
              <a:spcBef>
                <a:spcPts val="1600"/>
              </a:spcBef>
              <a:spcAft>
                <a:spcPts val="0"/>
              </a:spcAft>
              <a:buNone/>
            </a:pPr>
            <a:r>
              <a:rPr lang="en"/>
              <a:t>Entries outside the main</a:t>
            </a:r>
            <a:endParaRPr/>
          </a:p>
          <a:p>
            <a:pPr indent="0" lvl="0" marL="0" rtl="0" algn="l">
              <a:spcBef>
                <a:spcPts val="1600"/>
              </a:spcBef>
              <a:spcAft>
                <a:spcPts val="0"/>
              </a:spcAft>
              <a:buNone/>
            </a:pPr>
            <a:r>
              <a:rPr lang="en"/>
              <a:t>Diagonal are zeros. </a:t>
            </a:r>
            <a:endParaRPr/>
          </a:p>
          <a:p>
            <a:pPr indent="0" lvl="0" marL="0" rtl="0" algn="l">
              <a:spcBef>
                <a:spcPts val="1600"/>
              </a:spcBef>
              <a:spcAft>
                <a:spcPts val="1600"/>
              </a:spcAft>
              <a:buNone/>
            </a:pPr>
            <a:r>
              <a:t/>
            </a:r>
            <a:endParaRPr/>
          </a:p>
        </p:txBody>
      </p:sp>
      <p:pic>
        <p:nvPicPr>
          <p:cNvPr id="340" name="Google Shape;340;p45"/>
          <p:cNvPicPr preferRelativeResize="0"/>
          <p:nvPr/>
        </p:nvPicPr>
        <p:blipFill>
          <a:blip r:embed="rId3">
            <a:alphaModFix/>
          </a:blip>
          <a:stretch>
            <a:fillRect/>
          </a:stretch>
        </p:blipFill>
        <p:spPr>
          <a:xfrm>
            <a:off x="4106787" y="1360025"/>
            <a:ext cx="3392325" cy="1874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MATRIX OPERATIONS</a:t>
            </a:r>
            <a:endParaRPr/>
          </a:p>
        </p:txBody>
      </p:sp>
      <p:sp>
        <p:nvSpPr>
          <p:cNvPr id="346" name="Google Shape;34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TRANSPOSITION. Columns become rows</a:t>
            </a:r>
            <a:endParaRPr/>
          </a:p>
          <a:p>
            <a:pPr indent="0" lvl="0" marL="0" rtl="0" algn="l">
              <a:spcBef>
                <a:spcPts val="1600"/>
              </a:spcBef>
              <a:spcAft>
                <a:spcPts val="1600"/>
              </a:spcAft>
              <a:buNone/>
            </a:pPr>
            <a:r>
              <a:t/>
            </a:r>
            <a:endParaRPr/>
          </a:p>
        </p:txBody>
      </p:sp>
      <p:pic>
        <p:nvPicPr>
          <p:cNvPr id="347" name="Google Shape;347;p46"/>
          <p:cNvPicPr preferRelativeResize="0"/>
          <p:nvPr/>
        </p:nvPicPr>
        <p:blipFill rotWithShape="1">
          <a:blip r:embed="rId3">
            <a:alphaModFix/>
          </a:blip>
          <a:srcRect b="19198" l="0" r="0" t="0"/>
          <a:stretch/>
        </p:blipFill>
        <p:spPr>
          <a:xfrm>
            <a:off x="437525" y="1988700"/>
            <a:ext cx="2705100" cy="969775"/>
          </a:xfrm>
          <a:prstGeom prst="rect">
            <a:avLst/>
          </a:prstGeom>
          <a:noFill/>
          <a:ln>
            <a:noFill/>
          </a:ln>
        </p:spPr>
      </p:pic>
      <p:pic>
        <p:nvPicPr>
          <p:cNvPr id="348" name="Google Shape;348;p46"/>
          <p:cNvPicPr preferRelativeResize="0"/>
          <p:nvPr/>
        </p:nvPicPr>
        <p:blipFill>
          <a:blip r:embed="rId4">
            <a:alphaModFix/>
          </a:blip>
          <a:stretch>
            <a:fillRect/>
          </a:stretch>
        </p:blipFill>
        <p:spPr>
          <a:xfrm>
            <a:off x="3523625" y="1988688"/>
            <a:ext cx="1971675" cy="1076325"/>
          </a:xfrm>
          <a:prstGeom prst="rect">
            <a:avLst/>
          </a:prstGeom>
          <a:noFill/>
          <a:ln>
            <a:noFill/>
          </a:ln>
        </p:spPr>
      </p:pic>
      <p:sp>
        <p:nvSpPr>
          <p:cNvPr id="349" name="Google Shape;349;p46"/>
          <p:cNvSpPr/>
          <p:nvPr/>
        </p:nvSpPr>
        <p:spPr>
          <a:xfrm>
            <a:off x="386725" y="1662925"/>
            <a:ext cx="1102200" cy="3258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We created a matrix</a:t>
            </a:r>
            <a:endParaRPr sz="800"/>
          </a:p>
        </p:txBody>
      </p:sp>
      <p:sp>
        <p:nvSpPr>
          <p:cNvPr id="350" name="Google Shape;350;p46"/>
          <p:cNvSpPr/>
          <p:nvPr/>
        </p:nvSpPr>
        <p:spPr>
          <a:xfrm>
            <a:off x="3345225" y="1746775"/>
            <a:ext cx="1102200" cy="158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This is what we get</a:t>
            </a:r>
            <a:endParaRPr sz="800"/>
          </a:p>
        </p:txBody>
      </p:sp>
      <p:sp>
        <p:nvSpPr>
          <p:cNvPr id="351" name="Google Shape;351;p46"/>
          <p:cNvSpPr/>
          <p:nvPr/>
        </p:nvSpPr>
        <p:spPr>
          <a:xfrm rot="-5400000">
            <a:off x="2861900" y="2475050"/>
            <a:ext cx="231900" cy="464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46"/>
          <p:cNvPicPr preferRelativeResize="0"/>
          <p:nvPr/>
        </p:nvPicPr>
        <p:blipFill>
          <a:blip r:embed="rId5">
            <a:alphaModFix/>
          </a:blip>
          <a:stretch>
            <a:fillRect/>
          </a:stretch>
        </p:blipFill>
        <p:spPr>
          <a:xfrm>
            <a:off x="659975" y="3755400"/>
            <a:ext cx="1118787" cy="269825"/>
          </a:xfrm>
          <a:prstGeom prst="rect">
            <a:avLst/>
          </a:prstGeom>
          <a:noFill/>
          <a:ln>
            <a:noFill/>
          </a:ln>
        </p:spPr>
      </p:pic>
      <p:sp>
        <p:nvSpPr>
          <p:cNvPr id="353" name="Google Shape;353;p46"/>
          <p:cNvSpPr/>
          <p:nvPr/>
        </p:nvSpPr>
        <p:spPr>
          <a:xfrm>
            <a:off x="410900" y="3296875"/>
            <a:ext cx="1261800" cy="405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Transpose the matrix</a:t>
            </a:r>
            <a:endParaRPr sz="800"/>
          </a:p>
        </p:txBody>
      </p:sp>
      <p:pic>
        <p:nvPicPr>
          <p:cNvPr id="354" name="Google Shape;354;p46"/>
          <p:cNvPicPr preferRelativeResize="0"/>
          <p:nvPr/>
        </p:nvPicPr>
        <p:blipFill>
          <a:blip r:embed="rId6">
            <a:alphaModFix/>
          </a:blip>
          <a:stretch>
            <a:fillRect/>
          </a:stretch>
        </p:blipFill>
        <p:spPr>
          <a:xfrm>
            <a:off x="3142613" y="3507000"/>
            <a:ext cx="2352675" cy="876300"/>
          </a:xfrm>
          <a:prstGeom prst="rect">
            <a:avLst/>
          </a:prstGeom>
          <a:noFill/>
          <a:ln>
            <a:noFill/>
          </a:ln>
        </p:spPr>
      </p:pic>
      <p:sp>
        <p:nvSpPr>
          <p:cNvPr id="355" name="Google Shape;355;p46"/>
          <p:cNvSpPr/>
          <p:nvPr/>
        </p:nvSpPr>
        <p:spPr>
          <a:xfrm>
            <a:off x="3241400" y="3237300"/>
            <a:ext cx="1261800" cy="2697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We get matrix 2 by 3 </a:t>
            </a:r>
            <a:endParaRPr sz="800"/>
          </a:p>
        </p:txBody>
      </p:sp>
      <p:sp>
        <p:nvSpPr>
          <p:cNvPr id="356" name="Google Shape;356;p46"/>
          <p:cNvSpPr/>
          <p:nvPr/>
        </p:nvSpPr>
        <p:spPr>
          <a:xfrm rot="-5400000">
            <a:off x="2501875" y="3521775"/>
            <a:ext cx="231900" cy="464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6"/>
          <p:cNvSpPr txBox="1"/>
          <p:nvPr/>
        </p:nvSpPr>
        <p:spPr>
          <a:xfrm>
            <a:off x="5559225" y="212700"/>
            <a:ext cx="3180900" cy="4756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Obtaining regression coefficients:</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rPr lang="en" u="sng"/>
              <a:t>Correlation matrix:</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8" name="Google Shape;358;p46"/>
          <p:cNvPicPr preferRelativeResize="0"/>
          <p:nvPr/>
        </p:nvPicPr>
        <p:blipFill>
          <a:blip r:embed="rId7">
            <a:alphaModFix/>
          </a:blip>
          <a:stretch>
            <a:fillRect/>
          </a:stretch>
        </p:blipFill>
        <p:spPr>
          <a:xfrm>
            <a:off x="5851825" y="1037075"/>
            <a:ext cx="1365525" cy="346625"/>
          </a:xfrm>
          <a:prstGeom prst="rect">
            <a:avLst/>
          </a:prstGeom>
          <a:noFill/>
          <a:ln cap="flat" cmpd="sng" w="19050">
            <a:solidFill>
              <a:schemeClr val="dk2"/>
            </a:solidFill>
            <a:prstDash val="solid"/>
            <a:round/>
            <a:headEnd len="sm" w="sm" type="none"/>
            <a:tailEnd len="sm" w="sm" type="none"/>
          </a:ln>
        </p:spPr>
      </p:pic>
      <p:pic>
        <p:nvPicPr>
          <p:cNvPr id="359" name="Google Shape;359;p46"/>
          <p:cNvPicPr preferRelativeResize="0"/>
          <p:nvPr/>
        </p:nvPicPr>
        <p:blipFill rotWithShape="1">
          <a:blip r:embed="rId8">
            <a:alphaModFix/>
          </a:blip>
          <a:srcRect b="0" l="9673" r="0" t="0"/>
          <a:stretch/>
        </p:blipFill>
        <p:spPr>
          <a:xfrm>
            <a:off x="5994299" y="2125375"/>
            <a:ext cx="517675" cy="269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MATRIX OPERATIONS</a:t>
            </a:r>
            <a:endParaRPr/>
          </a:p>
        </p:txBody>
      </p:sp>
      <p:sp>
        <p:nvSpPr>
          <p:cNvPr id="365" name="Google Shape;365;p47"/>
          <p:cNvSpPr txBox="1"/>
          <p:nvPr>
            <p:ph idx="1" type="body"/>
          </p:nvPr>
        </p:nvSpPr>
        <p:spPr>
          <a:xfrm>
            <a:off x="311700" y="1152475"/>
            <a:ext cx="8520600" cy="38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MATRIX MULTIPLICATION. </a:t>
            </a:r>
            <a:r>
              <a:rPr lang="en" sz="1200"/>
              <a:t>Multiplying </a:t>
            </a:r>
            <a:r>
              <a:rPr lang="en" sz="1200"/>
              <a:t>m</a:t>
            </a:r>
            <a:r>
              <a:rPr lang="en" sz="1200"/>
              <a:t>atrix by matrix</a:t>
            </a:r>
            <a:endParaRPr sz="1200"/>
          </a:p>
          <a:p>
            <a:pPr indent="0" lvl="0" marL="0" rtl="0" algn="l">
              <a:spcBef>
                <a:spcPts val="1600"/>
              </a:spcBef>
              <a:spcAft>
                <a:spcPts val="0"/>
              </a:spcAft>
              <a:buNone/>
            </a:pPr>
            <a:r>
              <a:rPr lang="en" sz="1200"/>
              <a:t> returns a matrix. </a:t>
            </a:r>
            <a:r>
              <a:rPr b="1" lang="en" sz="1200"/>
              <a:t>Rule for multiplying</a:t>
            </a:r>
            <a:r>
              <a:rPr lang="en" sz="1200"/>
              <a:t>: number of rows of matrix A </a:t>
            </a:r>
            <a:endParaRPr sz="1200"/>
          </a:p>
          <a:p>
            <a:pPr indent="0" lvl="0" marL="0" rtl="0" algn="l">
              <a:spcBef>
                <a:spcPts val="1600"/>
              </a:spcBef>
              <a:spcAft>
                <a:spcPts val="0"/>
              </a:spcAft>
              <a:buNone/>
            </a:pPr>
            <a:r>
              <a:rPr lang="en" sz="1200"/>
              <a:t>h</a:t>
            </a:r>
            <a:r>
              <a:rPr lang="en" sz="1200"/>
              <a:t>as to be equal to the number of columns of matrix B</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rPr lang="en" sz="1200"/>
              <a:t>Resulting matrix: number of columns of A and number of rows of B</a:t>
            </a:r>
            <a:endParaRPr sz="1200"/>
          </a:p>
          <a:p>
            <a:pPr indent="0" lvl="0" marL="0" rtl="0" algn="l">
              <a:lnSpc>
                <a:spcPct val="100000"/>
              </a:lnSpc>
              <a:spcBef>
                <a:spcPts val="1600"/>
              </a:spcBef>
              <a:spcAft>
                <a:spcPts val="0"/>
              </a:spcAft>
              <a:buNone/>
            </a:pPr>
            <a:r>
              <a:rPr lang="en" sz="1200"/>
              <a:t>                               </a:t>
            </a:r>
            <a:endParaRPr sz="1200"/>
          </a:p>
          <a:p>
            <a:pPr indent="0" lvl="0" marL="0" rtl="0" algn="l">
              <a:lnSpc>
                <a:spcPct val="100000"/>
              </a:lnSpc>
              <a:spcBef>
                <a:spcPts val="0"/>
              </a:spcBef>
              <a:spcAft>
                <a:spcPts val="0"/>
              </a:spcAft>
              <a:buNone/>
            </a:pPr>
            <a:r>
              <a:rPr lang="en" sz="1200"/>
              <a:t>                       </a:t>
            </a:r>
            <a:endParaRPr sz="1200"/>
          </a:p>
          <a:p>
            <a:pPr indent="0" lvl="0" marL="0" rtl="0" algn="l">
              <a:lnSpc>
                <a:spcPct val="100000"/>
              </a:lnSpc>
              <a:spcBef>
                <a:spcPts val="0"/>
              </a:spcBef>
              <a:spcAft>
                <a:spcPts val="0"/>
              </a:spcAft>
              <a:buClr>
                <a:srgbClr val="000000"/>
              </a:buClr>
              <a:buSzPts val="1100"/>
              <a:buFont typeface="Arial"/>
              <a:buNone/>
            </a:pPr>
            <a:r>
              <a:rPr lang="en" sz="1200"/>
              <a:t>                           3x2                                2x3</a:t>
            </a:r>
            <a:endParaRPr sz="1200"/>
          </a:p>
          <a:p>
            <a:pPr indent="0" lvl="0" marL="0" rtl="0" algn="l">
              <a:spcBef>
                <a:spcPts val="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66" name="Google Shape;366;p47"/>
          <p:cNvSpPr txBox="1"/>
          <p:nvPr/>
        </p:nvSpPr>
        <p:spPr>
          <a:xfrm>
            <a:off x="5839600" y="169175"/>
            <a:ext cx="2890800" cy="469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dk1"/>
                </a:solidFill>
              </a:rPr>
              <a:t>Obtaining regression coefficients: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dk1"/>
                </a:solidFill>
              </a:rPr>
              <a:t>Correlation matrix:</a:t>
            </a:r>
            <a:endParaRPr u="sng">
              <a:solidFill>
                <a:schemeClr val="dk1"/>
              </a:solidFill>
            </a:endParaRPr>
          </a:p>
          <a:p>
            <a:pPr indent="0" lvl="0" marL="0" rtl="0" algn="l">
              <a:spcBef>
                <a:spcPts val="0"/>
              </a:spcBef>
              <a:spcAft>
                <a:spcPts val="0"/>
              </a:spcAft>
              <a:buNone/>
            </a:pPr>
            <a:r>
              <a:t/>
            </a:r>
            <a:endParaRPr u="sng">
              <a:solidFill>
                <a:schemeClr val="dk1"/>
              </a:solidFill>
            </a:endParaRPr>
          </a:p>
          <a:p>
            <a:pPr indent="0" lvl="0" marL="0" rtl="0" algn="l">
              <a:spcBef>
                <a:spcPts val="0"/>
              </a:spcBef>
              <a:spcAft>
                <a:spcPts val="0"/>
              </a:spcAft>
              <a:buNone/>
            </a:pPr>
            <a:r>
              <a:t/>
            </a:r>
            <a:endParaRPr u="sng">
              <a:solidFill>
                <a:schemeClr val="dk1"/>
              </a:solidFill>
            </a:endParaRPr>
          </a:p>
          <a:p>
            <a:pPr indent="0" lvl="0" marL="0" rtl="0" algn="l">
              <a:spcBef>
                <a:spcPts val="0"/>
              </a:spcBef>
              <a:spcAft>
                <a:spcPts val="0"/>
              </a:spcAft>
              <a:buNone/>
            </a:pPr>
            <a:r>
              <a:t/>
            </a:r>
            <a:endParaRPr u="sng">
              <a:solidFill>
                <a:schemeClr val="dk1"/>
              </a:solidFill>
            </a:endParaRPr>
          </a:p>
          <a:p>
            <a:pPr indent="0" lvl="0" marL="0" rtl="0" algn="l">
              <a:spcBef>
                <a:spcPts val="0"/>
              </a:spcBef>
              <a:spcAft>
                <a:spcPts val="0"/>
              </a:spcAft>
              <a:buNone/>
            </a:pPr>
            <a:r>
              <a:t/>
            </a:r>
            <a:endParaRPr u="sng">
              <a:solidFill>
                <a:schemeClr val="dk1"/>
              </a:solidFill>
            </a:endParaRPr>
          </a:p>
          <a:p>
            <a:pPr indent="0" lvl="0" marL="0" rtl="0" algn="l">
              <a:spcBef>
                <a:spcPts val="0"/>
              </a:spcBef>
              <a:spcAft>
                <a:spcPts val="0"/>
              </a:spcAft>
              <a:buNone/>
            </a:pPr>
            <a:r>
              <a:rPr lang="en" u="sng">
                <a:solidFill>
                  <a:schemeClr val="dk1"/>
                </a:solidFill>
              </a:rPr>
              <a:t>Idempotent matrix:</a:t>
            </a:r>
            <a:endParaRPr u="sng">
              <a:solidFill>
                <a:schemeClr val="dk1"/>
              </a:solidFill>
            </a:endParaRPr>
          </a:p>
          <a:p>
            <a:pPr indent="0" lvl="0" marL="0" rtl="0" algn="l">
              <a:spcBef>
                <a:spcPts val="0"/>
              </a:spcBef>
              <a:spcAft>
                <a:spcPts val="0"/>
              </a:spcAft>
              <a:buNone/>
            </a:pPr>
            <a:r>
              <a:t/>
            </a:r>
            <a:endParaRPr u="sng">
              <a:solidFill>
                <a:schemeClr val="dk1"/>
              </a:solidFill>
            </a:endParaRPr>
          </a:p>
          <a:p>
            <a:pPr indent="0" lvl="0" marL="0" rtl="0" algn="l">
              <a:spcBef>
                <a:spcPts val="0"/>
              </a:spcBef>
              <a:spcAft>
                <a:spcPts val="0"/>
              </a:spcAft>
              <a:buNone/>
            </a:pPr>
            <a:r>
              <a:rPr lang="en">
                <a:solidFill>
                  <a:schemeClr val="dk1"/>
                </a:solidFill>
              </a:rPr>
              <a:t>PP=P</a:t>
            </a:r>
            <a:endParaRPr>
              <a:solidFill>
                <a:schemeClr val="dk1"/>
              </a:solidFill>
            </a:endParaRPr>
          </a:p>
          <a:p>
            <a:pPr indent="0" lvl="0" marL="0" rtl="0" algn="l">
              <a:spcBef>
                <a:spcPts val="0"/>
              </a:spcBef>
              <a:spcAft>
                <a:spcPts val="0"/>
              </a:spcAft>
              <a:buNone/>
            </a:pPr>
            <a:r>
              <a:t/>
            </a:r>
            <a:endParaRPr u="sng">
              <a:solidFill>
                <a:schemeClr val="dk1"/>
              </a:solidFill>
            </a:endParaRPr>
          </a:p>
          <a:p>
            <a:pPr indent="0" lvl="0" marL="0" rtl="0" algn="l">
              <a:spcBef>
                <a:spcPts val="0"/>
              </a:spcBef>
              <a:spcAft>
                <a:spcPts val="0"/>
              </a:spcAft>
              <a:buClr>
                <a:schemeClr val="dk1"/>
              </a:buClr>
              <a:buSzPts val="1100"/>
              <a:buFont typeface="Arial"/>
              <a:buNone/>
            </a:pPr>
            <a:r>
              <a:t/>
            </a:r>
            <a:endParaRPr u="sng">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7" name="Google Shape;367;p47"/>
          <p:cNvPicPr preferRelativeResize="0"/>
          <p:nvPr/>
        </p:nvPicPr>
        <p:blipFill>
          <a:blip r:embed="rId3">
            <a:alphaModFix/>
          </a:blip>
          <a:stretch>
            <a:fillRect/>
          </a:stretch>
        </p:blipFill>
        <p:spPr>
          <a:xfrm>
            <a:off x="6030675" y="1152475"/>
            <a:ext cx="1365525" cy="346625"/>
          </a:xfrm>
          <a:prstGeom prst="rect">
            <a:avLst/>
          </a:prstGeom>
          <a:noFill/>
          <a:ln cap="flat" cmpd="sng" w="19050">
            <a:solidFill>
              <a:schemeClr val="dk2"/>
            </a:solidFill>
            <a:prstDash val="solid"/>
            <a:round/>
            <a:headEnd len="sm" w="sm" type="none"/>
            <a:tailEnd len="sm" w="sm" type="none"/>
          </a:ln>
        </p:spPr>
      </p:pic>
      <p:pic>
        <p:nvPicPr>
          <p:cNvPr id="368" name="Google Shape;368;p47"/>
          <p:cNvPicPr preferRelativeResize="0"/>
          <p:nvPr/>
        </p:nvPicPr>
        <p:blipFill rotWithShape="1">
          <a:blip r:embed="rId4">
            <a:alphaModFix/>
          </a:blip>
          <a:srcRect b="0" l="9673" r="0" t="0"/>
          <a:stretch/>
        </p:blipFill>
        <p:spPr>
          <a:xfrm>
            <a:off x="6030674" y="2362225"/>
            <a:ext cx="517675" cy="269700"/>
          </a:xfrm>
          <a:prstGeom prst="rect">
            <a:avLst/>
          </a:prstGeom>
          <a:noFill/>
          <a:ln>
            <a:noFill/>
          </a:ln>
        </p:spPr>
      </p:pic>
      <p:pic>
        <p:nvPicPr>
          <p:cNvPr id="369" name="Google Shape;369;p47"/>
          <p:cNvPicPr preferRelativeResize="0"/>
          <p:nvPr/>
        </p:nvPicPr>
        <p:blipFill rotWithShape="1">
          <a:blip r:embed="rId5">
            <a:alphaModFix/>
          </a:blip>
          <a:srcRect b="4941" l="0" r="0" t="4878"/>
          <a:stretch/>
        </p:blipFill>
        <p:spPr>
          <a:xfrm>
            <a:off x="351450" y="2525450"/>
            <a:ext cx="1137475" cy="630025"/>
          </a:xfrm>
          <a:prstGeom prst="rect">
            <a:avLst/>
          </a:prstGeom>
          <a:noFill/>
          <a:ln>
            <a:noFill/>
          </a:ln>
        </p:spPr>
      </p:pic>
      <p:pic>
        <p:nvPicPr>
          <p:cNvPr id="370" name="Google Shape;370;p47"/>
          <p:cNvPicPr preferRelativeResize="0"/>
          <p:nvPr/>
        </p:nvPicPr>
        <p:blipFill>
          <a:blip r:embed="rId6">
            <a:alphaModFix/>
          </a:blip>
          <a:stretch>
            <a:fillRect/>
          </a:stretch>
        </p:blipFill>
        <p:spPr>
          <a:xfrm>
            <a:off x="1730625" y="2559274"/>
            <a:ext cx="1174775" cy="468875"/>
          </a:xfrm>
          <a:prstGeom prst="rect">
            <a:avLst/>
          </a:prstGeom>
          <a:noFill/>
          <a:ln>
            <a:noFill/>
          </a:ln>
        </p:spPr>
      </p:pic>
      <p:sp>
        <p:nvSpPr>
          <p:cNvPr id="371" name="Google Shape;371;p47"/>
          <p:cNvSpPr txBox="1"/>
          <p:nvPr/>
        </p:nvSpPr>
        <p:spPr>
          <a:xfrm>
            <a:off x="207725" y="3198600"/>
            <a:ext cx="32970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3x2                                2x3</a:t>
            </a:r>
            <a:endParaRPr/>
          </a:p>
        </p:txBody>
      </p:sp>
      <p:sp>
        <p:nvSpPr>
          <p:cNvPr id="372" name="Google Shape;372;p47"/>
          <p:cNvSpPr txBox="1"/>
          <p:nvPr/>
        </p:nvSpPr>
        <p:spPr>
          <a:xfrm>
            <a:off x="826650" y="3272700"/>
            <a:ext cx="1812900" cy="237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7"/>
          <p:cNvSpPr/>
          <p:nvPr/>
        </p:nvSpPr>
        <p:spPr>
          <a:xfrm>
            <a:off x="1600100" y="4676625"/>
            <a:ext cx="1759600" cy="237018"/>
          </a:xfrm>
          <a:custGeom>
            <a:rect b="b" l="l" r="r" t="t"/>
            <a:pathLst>
              <a:path extrusionOk="0" h="16414" w="70384">
                <a:moveTo>
                  <a:pt x="0" y="0"/>
                </a:moveTo>
                <a:cubicBezTo>
                  <a:pt x="3090" y="5272"/>
                  <a:pt x="5574" y="12151"/>
                  <a:pt x="11215" y="14502"/>
                </a:cubicBezTo>
                <a:cubicBezTo>
                  <a:pt x="19485" y="17949"/>
                  <a:pt x="29181" y="15828"/>
                  <a:pt x="38092" y="14889"/>
                </a:cubicBezTo>
                <a:cubicBezTo>
                  <a:pt x="46124" y="14043"/>
                  <a:pt x="56031" y="16771"/>
                  <a:pt x="62070" y="11408"/>
                </a:cubicBezTo>
                <a:cubicBezTo>
                  <a:pt x="65588" y="8284"/>
                  <a:pt x="68282" y="4210"/>
                  <a:pt x="70384" y="0"/>
                </a:cubicBezTo>
              </a:path>
            </a:pathLst>
          </a:custGeom>
          <a:noFill/>
          <a:ln cap="flat" cmpd="sng" w="9525">
            <a:solidFill>
              <a:srgbClr val="FF0000"/>
            </a:solidFill>
            <a:prstDash val="solid"/>
            <a:round/>
            <a:headEnd len="med" w="med" type="none"/>
            <a:tailEnd len="med" w="med" type="none"/>
          </a:ln>
        </p:spPr>
      </p:sp>
      <p:pic>
        <p:nvPicPr>
          <p:cNvPr id="374" name="Google Shape;374;p47"/>
          <p:cNvPicPr preferRelativeResize="0"/>
          <p:nvPr/>
        </p:nvPicPr>
        <p:blipFill>
          <a:blip r:embed="rId7">
            <a:alphaModFix/>
          </a:blip>
          <a:stretch>
            <a:fillRect/>
          </a:stretch>
        </p:blipFill>
        <p:spPr>
          <a:xfrm>
            <a:off x="1892513" y="3993025"/>
            <a:ext cx="1174775" cy="510785"/>
          </a:xfrm>
          <a:prstGeom prst="rect">
            <a:avLst/>
          </a:prstGeom>
          <a:noFill/>
          <a:ln>
            <a:noFill/>
          </a:ln>
        </p:spPr>
      </p:pic>
      <p:pic>
        <p:nvPicPr>
          <p:cNvPr id="375" name="Google Shape;375;p47"/>
          <p:cNvPicPr preferRelativeResize="0"/>
          <p:nvPr/>
        </p:nvPicPr>
        <p:blipFill>
          <a:blip r:embed="rId8">
            <a:alphaModFix/>
          </a:blip>
          <a:stretch>
            <a:fillRect/>
          </a:stretch>
        </p:blipFill>
        <p:spPr>
          <a:xfrm>
            <a:off x="3594275" y="2589486"/>
            <a:ext cx="1108675" cy="408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MATRIX OPERATIONS</a:t>
            </a:r>
            <a:endParaRPr/>
          </a:p>
        </p:txBody>
      </p:sp>
      <p:sp>
        <p:nvSpPr>
          <p:cNvPr id="381" name="Google Shape;38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INVERSION. </a:t>
            </a:r>
            <a:r>
              <a:rPr lang="en" sz="1400"/>
              <a:t>If a squared matrix has an inverse</a:t>
            </a:r>
            <a:endParaRPr sz="1400"/>
          </a:p>
          <a:p>
            <a:pPr indent="0" lvl="0" marL="0" rtl="0" algn="l">
              <a:spcBef>
                <a:spcPts val="1600"/>
              </a:spcBef>
              <a:spcAft>
                <a:spcPts val="0"/>
              </a:spcAft>
              <a:buNone/>
            </a:pPr>
            <a:r>
              <a:rPr lang="en" sz="1400"/>
              <a:t>w</a:t>
            </a:r>
            <a:r>
              <a:rPr lang="en" sz="1400"/>
              <a:t>e say it is </a:t>
            </a:r>
            <a:r>
              <a:rPr b="1" lang="en" sz="1400"/>
              <a:t>invertible (</a:t>
            </a:r>
            <a:r>
              <a:rPr lang="en" sz="1400"/>
              <a:t>non-singular).</a:t>
            </a:r>
            <a:r>
              <a:rPr lang="en" sz="1400"/>
              <a:t>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If it does not, it is a singular matrix!!!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t/>
            </a:r>
            <a:endParaRPr/>
          </a:p>
        </p:txBody>
      </p:sp>
      <p:pic>
        <p:nvPicPr>
          <p:cNvPr id="382" name="Google Shape;382;p48"/>
          <p:cNvPicPr preferRelativeResize="0"/>
          <p:nvPr/>
        </p:nvPicPr>
        <p:blipFill>
          <a:blip r:embed="rId3">
            <a:alphaModFix/>
          </a:blip>
          <a:stretch>
            <a:fillRect/>
          </a:stretch>
        </p:blipFill>
        <p:spPr>
          <a:xfrm>
            <a:off x="2211475" y="2048600"/>
            <a:ext cx="1994275" cy="532550"/>
          </a:xfrm>
          <a:prstGeom prst="rect">
            <a:avLst/>
          </a:prstGeom>
          <a:noFill/>
          <a:ln>
            <a:noFill/>
          </a:ln>
        </p:spPr>
      </p:pic>
      <p:sp>
        <p:nvSpPr>
          <p:cNvPr id="383" name="Google Shape;383;p48"/>
          <p:cNvSpPr txBox="1"/>
          <p:nvPr/>
        </p:nvSpPr>
        <p:spPr>
          <a:xfrm>
            <a:off x="5838575" y="231700"/>
            <a:ext cx="3233400" cy="4736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dk1"/>
                </a:solidFill>
              </a:rPr>
              <a:t>Obtaining regression coefficients:</a:t>
            </a:r>
            <a:endParaRPr/>
          </a:p>
        </p:txBody>
      </p:sp>
      <p:pic>
        <p:nvPicPr>
          <p:cNvPr id="384" name="Google Shape;384;p48"/>
          <p:cNvPicPr preferRelativeResize="0"/>
          <p:nvPr/>
        </p:nvPicPr>
        <p:blipFill>
          <a:blip r:embed="rId4">
            <a:alphaModFix/>
          </a:blip>
          <a:stretch>
            <a:fillRect/>
          </a:stretch>
        </p:blipFill>
        <p:spPr>
          <a:xfrm>
            <a:off x="6030675" y="1152475"/>
            <a:ext cx="1365525" cy="346625"/>
          </a:xfrm>
          <a:prstGeom prst="rect">
            <a:avLst/>
          </a:prstGeom>
          <a:noFill/>
          <a:ln cap="flat" cmpd="sng" w="19050">
            <a:solidFill>
              <a:schemeClr val="dk2"/>
            </a:solidFill>
            <a:prstDash val="solid"/>
            <a:round/>
            <a:headEnd len="sm" w="sm" type="none"/>
            <a:tailEnd len="sm" w="sm" type="none"/>
          </a:ln>
        </p:spPr>
      </p:pic>
      <p:sp>
        <p:nvSpPr>
          <p:cNvPr id="385" name="Google Shape;385;p48"/>
          <p:cNvSpPr txBox="1"/>
          <p:nvPr/>
        </p:nvSpPr>
        <p:spPr>
          <a:xfrm>
            <a:off x="6440950" y="1199625"/>
            <a:ext cx="617700" cy="2625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48"/>
          <p:cNvPicPr preferRelativeResize="0"/>
          <p:nvPr/>
        </p:nvPicPr>
        <p:blipFill>
          <a:blip r:embed="rId5">
            <a:alphaModFix/>
          </a:blip>
          <a:stretch>
            <a:fillRect/>
          </a:stretch>
        </p:blipFill>
        <p:spPr>
          <a:xfrm>
            <a:off x="1813300" y="2984525"/>
            <a:ext cx="1459900" cy="499600"/>
          </a:xfrm>
          <a:prstGeom prst="rect">
            <a:avLst/>
          </a:prstGeom>
          <a:noFill/>
          <a:ln>
            <a:noFill/>
          </a:ln>
        </p:spPr>
      </p:pic>
      <p:sp>
        <p:nvSpPr>
          <p:cNvPr id="387" name="Google Shape;387;p48"/>
          <p:cNvSpPr/>
          <p:nvPr/>
        </p:nvSpPr>
        <p:spPr>
          <a:xfrm>
            <a:off x="2098625" y="3463600"/>
            <a:ext cx="2033400" cy="346500"/>
          </a:xfrm>
          <a:prstGeom prst="wedgeRectCallout">
            <a:avLst>
              <a:gd fmla="val -18751" name="adj1"/>
              <a:gd fmla="val -9298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If the matrix expression  in red is not invertible, we cannot find vector b</a:t>
            </a:r>
            <a:endParaRPr sz="800"/>
          </a:p>
        </p:txBody>
      </p:sp>
      <p:pic>
        <p:nvPicPr>
          <p:cNvPr id="388" name="Google Shape;388;p48"/>
          <p:cNvPicPr preferRelativeResize="0"/>
          <p:nvPr/>
        </p:nvPicPr>
        <p:blipFill>
          <a:blip r:embed="rId6">
            <a:alphaModFix/>
          </a:blip>
          <a:stretch>
            <a:fillRect/>
          </a:stretch>
        </p:blipFill>
        <p:spPr>
          <a:xfrm>
            <a:off x="874525" y="3916350"/>
            <a:ext cx="3817699" cy="929175"/>
          </a:xfrm>
          <a:prstGeom prst="rect">
            <a:avLst/>
          </a:prstGeom>
          <a:noFill/>
          <a:ln>
            <a:noFill/>
          </a:ln>
        </p:spPr>
      </p:pic>
      <p:sp>
        <p:nvSpPr>
          <p:cNvPr id="389" name="Google Shape;389;p48"/>
          <p:cNvSpPr txBox="1"/>
          <p:nvPr/>
        </p:nvSpPr>
        <p:spPr>
          <a:xfrm>
            <a:off x="841000" y="4612325"/>
            <a:ext cx="3830700" cy="346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90" name="Google Shape;390;p48"/>
          <p:cNvCxnSpPr/>
          <p:nvPr/>
        </p:nvCxnSpPr>
        <p:spPr>
          <a:xfrm>
            <a:off x="3399950" y="4886550"/>
            <a:ext cx="4461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311700" y="44507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EIGENVECTORS AND EIGENVALUES</a:t>
            </a:r>
            <a:endParaRPr sz="2400"/>
          </a:p>
          <a:p>
            <a:pPr indent="0" lvl="0" marL="0" rtl="0" algn="ctr">
              <a:lnSpc>
                <a:spcPct val="115000"/>
              </a:lnSpc>
              <a:spcBef>
                <a:spcPts val="0"/>
              </a:spcBef>
              <a:spcAft>
                <a:spcPts val="1600"/>
              </a:spcAft>
              <a:buClr>
                <a:schemeClr val="dk1"/>
              </a:buClr>
              <a:buSzPts val="1100"/>
              <a:buFont typeface="Arial"/>
              <a:buNone/>
            </a:pPr>
            <a:r>
              <a:rPr lang="en" sz="1800">
                <a:solidFill>
                  <a:schemeClr val="dk2"/>
                </a:solidFill>
              </a:rPr>
              <a:t>MOTIVATION</a:t>
            </a:r>
            <a:endParaRPr sz="2400"/>
          </a:p>
        </p:txBody>
      </p:sp>
      <p:sp>
        <p:nvSpPr>
          <p:cNvPr id="396" name="Google Shape;396;p49"/>
          <p:cNvSpPr txBox="1"/>
          <p:nvPr>
            <p:ph idx="1" type="body"/>
          </p:nvPr>
        </p:nvSpPr>
        <p:spPr>
          <a:xfrm>
            <a:off x="224950" y="1310675"/>
            <a:ext cx="8520600" cy="341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400"/>
              <a:t>  PCA                           </a:t>
            </a:r>
            <a:r>
              <a:rPr lang="en" sz="1100"/>
              <a:t>SINGULAR VALUE DECOMPOSITION </a:t>
            </a:r>
            <a:r>
              <a:rPr lang="en" sz="1400"/>
              <a:t> (SVD)       FACE RECOGNITION</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cxnSp>
        <p:nvCxnSpPr>
          <p:cNvPr id="397" name="Google Shape;397;p49"/>
          <p:cNvCxnSpPr/>
          <p:nvPr/>
        </p:nvCxnSpPr>
        <p:spPr>
          <a:xfrm>
            <a:off x="2770750" y="1311400"/>
            <a:ext cx="25500" cy="34086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49"/>
          <p:cNvCxnSpPr/>
          <p:nvPr/>
        </p:nvCxnSpPr>
        <p:spPr>
          <a:xfrm>
            <a:off x="5970125" y="1313950"/>
            <a:ext cx="5100" cy="34035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49"/>
          <p:cNvCxnSpPr/>
          <p:nvPr/>
        </p:nvCxnSpPr>
        <p:spPr>
          <a:xfrm flipH="1" rot="10800000">
            <a:off x="219425" y="1648175"/>
            <a:ext cx="8516400" cy="10200"/>
          </a:xfrm>
          <a:prstGeom prst="straightConnector1">
            <a:avLst/>
          </a:prstGeom>
          <a:noFill/>
          <a:ln cap="flat" cmpd="sng" w="9525">
            <a:solidFill>
              <a:schemeClr val="dk2"/>
            </a:solidFill>
            <a:prstDash val="solid"/>
            <a:round/>
            <a:headEnd len="med" w="med" type="none"/>
            <a:tailEnd len="med" w="med" type="none"/>
          </a:ln>
        </p:spPr>
      </p:cxnSp>
      <p:sp>
        <p:nvSpPr>
          <p:cNvPr id="400" name="Google Shape;400;p49"/>
          <p:cNvSpPr txBox="1"/>
          <p:nvPr/>
        </p:nvSpPr>
        <p:spPr>
          <a:xfrm>
            <a:off x="255125" y="1699200"/>
            <a:ext cx="2515500" cy="58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Defining number of components to be retained</a:t>
            </a:r>
            <a:endParaRPr/>
          </a:p>
        </p:txBody>
      </p:sp>
      <p:pic>
        <p:nvPicPr>
          <p:cNvPr id="401" name="Google Shape;401;p49"/>
          <p:cNvPicPr preferRelativeResize="0"/>
          <p:nvPr/>
        </p:nvPicPr>
        <p:blipFill>
          <a:blip r:embed="rId3">
            <a:alphaModFix/>
          </a:blip>
          <a:stretch>
            <a:fillRect/>
          </a:stretch>
        </p:blipFill>
        <p:spPr>
          <a:xfrm>
            <a:off x="311699" y="2464601"/>
            <a:ext cx="2303975" cy="1836775"/>
          </a:xfrm>
          <a:prstGeom prst="rect">
            <a:avLst/>
          </a:prstGeom>
          <a:noFill/>
          <a:ln>
            <a:noFill/>
          </a:ln>
        </p:spPr>
      </p:pic>
      <p:sp>
        <p:nvSpPr>
          <p:cNvPr id="402" name="Google Shape;402;p49"/>
          <p:cNvSpPr txBox="1"/>
          <p:nvPr/>
        </p:nvSpPr>
        <p:spPr>
          <a:xfrm>
            <a:off x="6041575" y="1709400"/>
            <a:ext cx="2633100" cy="707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eigenfaces=eigenvectors</a:t>
            </a:r>
            <a:endParaRPr sz="1100"/>
          </a:p>
          <a:p>
            <a:pPr indent="0" lvl="0" marL="0" rtl="0" algn="l">
              <a:spcBef>
                <a:spcPts val="0"/>
              </a:spcBef>
              <a:spcAft>
                <a:spcPts val="0"/>
              </a:spcAft>
              <a:buNone/>
            </a:pPr>
            <a:r>
              <a:rPr lang="en" sz="1100"/>
              <a:t>Eigenvalues: largest eigenvalue provides more info on the face variation</a:t>
            </a:r>
            <a:endParaRPr sz="1100"/>
          </a:p>
        </p:txBody>
      </p:sp>
      <p:pic>
        <p:nvPicPr>
          <p:cNvPr id="403" name="Google Shape;403;p49"/>
          <p:cNvPicPr preferRelativeResize="0"/>
          <p:nvPr/>
        </p:nvPicPr>
        <p:blipFill>
          <a:blip r:embed="rId4">
            <a:alphaModFix/>
          </a:blip>
          <a:stretch>
            <a:fillRect/>
          </a:stretch>
        </p:blipFill>
        <p:spPr>
          <a:xfrm>
            <a:off x="6303525" y="2728050"/>
            <a:ext cx="1998550" cy="1573325"/>
          </a:xfrm>
          <a:prstGeom prst="rect">
            <a:avLst/>
          </a:prstGeom>
          <a:noFill/>
          <a:ln>
            <a:noFill/>
          </a:ln>
        </p:spPr>
      </p:pic>
      <p:pic>
        <p:nvPicPr>
          <p:cNvPr id="404" name="Google Shape;404;p49"/>
          <p:cNvPicPr preferRelativeResize="0"/>
          <p:nvPr/>
        </p:nvPicPr>
        <p:blipFill>
          <a:blip r:embed="rId5">
            <a:alphaModFix/>
          </a:blip>
          <a:stretch>
            <a:fillRect/>
          </a:stretch>
        </p:blipFill>
        <p:spPr>
          <a:xfrm>
            <a:off x="3726988" y="1815450"/>
            <a:ext cx="1076325" cy="495300"/>
          </a:xfrm>
          <a:prstGeom prst="rect">
            <a:avLst/>
          </a:prstGeom>
          <a:noFill/>
          <a:ln>
            <a:noFill/>
          </a:ln>
        </p:spPr>
      </p:pic>
      <p:cxnSp>
        <p:nvCxnSpPr>
          <p:cNvPr id="405" name="Google Shape;405;p49"/>
          <p:cNvCxnSpPr/>
          <p:nvPr/>
        </p:nvCxnSpPr>
        <p:spPr>
          <a:xfrm flipH="1">
            <a:off x="3561550" y="2178900"/>
            <a:ext cx="326700" cy="7857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49"/>
          <p:cNvCxnSpPr/>
          <p:nvPr/>
        </p:nvCxnSpPr>
        <p:spPr>
          <a:xfrm>
            <a:off x="4246825" y="2223450"/>
            <a:ext cx="8700" cy="82290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p49"/>
          <p:cNvCxnSpPr/>
          <p:nvPr/>
        </p:nvCxnSpPr>
        <p:spPr>
          <a:xfrm>
            <a:off x="4561413" y="2178900"/>
            <a:ext cx="266100" cy="833100"/>
          </a:xfrm>
          <a:prstGeom prst="straightConnector1">
            <a:avLst/>
          </a:prstGeom>
          <a:noFill/>
          <a:ln cap="flat" cmpd="sng" w="9525">
            <a:solidFill>
              <a:schemeClr val="dk2"/>
            </a:solidFill>
            <a:prstDash val="solid"/>
            <a:round/>
            <a:headEnd len="med" w="med" type="none"/>
            <a:tailEnd len="med" w="med" type="triangle"/>
          </a:ln>
        </p:spPr>
      </p:cxnSp>
      <p:sp>
        <p:nvSpPr>
          <p:cNvPr id="408" name="Google Shape;408;p49"/>
          <p:cNvSpPr txBox="1"/>
          <p:nvPr/>
        </p:nvSpPr>
        <p:spPr>
          <a:xfrm>
            <a:off x="2872800" y="2985075"/>
            <a:ext cx="1015500" cy="40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EIGENVECTORS OF Xt(X)</a:t>
            </a:r>
            <a:endParaRPr sz="800"/>
          </a:p>
        </p:txBody>
      </p:sp>
      <p:sp>
        <p:nvSpPr>
          <p:cNvPr id="409" name="Google Shape;409;p49"/>
          <p:cNvSpPr txBox="1"/>
          <p:nvPr/>
        </p:nvSpPr>
        <p:spPr>
          <a:xfrm>
            <a:off x="3926450" y="2987175"/>
            <a:ext cx="1015500" cy="40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EIGENVECTORS OF t(X)X</a:t>
            </a:r>
            <a:endParaRPr sz="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Supervised and unsupervised learning: How can R help?</a:t>
            </a:r>
            <a:endParaRPr sz="2400"/>
          </a:p>
        </p:txBody>
      </p:sp>
      <p:sp>
        <p:nvSpPr>
          <p:cNvPr id="415" name="Google Shape;415;p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 packages for ML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22" name="Google Shape;422;p51"/>
          <p:cNvPicPr preferRelativeResize="0"/>
          <p:nvPr/>
        </p:nvPicPr>
        <p:blipFill>
          <a:blip r:embed="rId3">
            <a:alphaModFix/>
          </a:blip>
          <a:stretch>
            <a:fillRect/>
          </a:stretch>
        </p:blipFill>
        <p:spPr>
          <a:xfrm>
            <a:off x="94700" y="33850"/>
            <a:ext cx="5329001" cy="4935625"/>
          </a:xfrm>
          <a:prstGeom prst="rect">
            <a:avLst/>
          </a:prstGeom>
          <a:noFill/>
          <a:ln>
            <a:noFill/>
          </a:ln>
        </p:spPr>
      </p:pic>
      <p:pic>
        <p:nvPicPr>
          <p:cNvPr id="423" name="Google Shape;423;p51"/>
          <p:cNvPicPr preferRelativeResize="0"/>
          <p:nvPr/>
        </p:nvPicPr>
        <p:blipFill>
          <a:blip r:embed="rId4">
            <a:alphaModFix/>
          </a:blip>
          <a:stretch>
            <a:fillRect/>
          </a:stretch>
        </p:blipFill>
        <p:spPr>
          <a:xfrm>
            <a:off x="5694876" y="311575"/>
            <a:ext cx="2752899" cy="2105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nvSpPr>
        <p:spPr>
          <a:xfrm>
            <a:off x="386725" y="1372900"/>
            <a:ext cx="8498400" cy="239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AND WHO ARE YOU?</a:t>
            </a:r>
            <a:endParaRPr sz="2400"/>
          </a:p>
          <a:p>
            <a:pPr indent="0" lvl="0" marL="0" rtl="0" algn="ctr">
              <a:spcBef>
                <a:spcPts val="0"/>
              </a:spcBef>
              <a:spcAft>
                <a:spcPts val="0"/>
              </a:spcAft>
              <a:buNone/>
            </a:pPr>
            <a:r>
              <a:rPr lang="en" sz="2400"/>
              <a:t>WHAT IS YOUR BACKGROUND?</a:t>
            </a:r>
            <a:endParaRPr sz="2400"/>
          </a:p>
          <a:p>
            <a:pPr indent="0" lvl="0" marL="0" rtl="0" algn="ctr">
              <a:spcBef>
                <a:spcPts val="0"/>
              </a:spcBef>
              <a:spcAft>
                <a:spcPts val="0"/>
              </a:spcAft>
              <a:buNone/>
            </a:pPr>
            <a:r>
              <a:rPr lang="en" sz="2400"/>
              <a:t>YOUR EXPERIENCE WITH R/MACHINE LEARNING?</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Limitations of R for ML </a:t>
            </a:r>
            <a:endParaRPr sz="2400"/>
          </a:p>
        </p:txBody>
      </p:sp>
      <p:sp>
        <p:nvSpPr>
          <p:cNvPr id="429" name="Google Shape;429;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R for ML</a:t>
            </a:r>
            <a:endParaRPr/>
          </a:p>
        </p:txBody>
      </p:sp>
      <p:sp>
        <p:nvSpPr>
          <p:cNvPr id="435" name="Google Shape;435;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MEMORY CONSUMPTION. Solution could be using some memory optimization packages.</a:t>
            </a:r>
            <a:endParaRPr>
              <a:solidFill>
                <a:srgbClr val="000000"/>
              </a:solidFill>
            </a:endParaRPr>
          </a:p>
          <a:p>
            <a:pPr indent="0" lvl="0" marL="0" rtl="0" algn="l">
              <a:spcBef>
                <a:spcPts val="1600"/>
              </a:spcBef>
              <a:spcAft>
                <a:spcPts val="0"/>
              </a:spcAft>
              <a:buNone/>
            </a:pPr>
            <a:r>
              <a:rPr lang="en">
                <a:solidFill>
                  <a:srgbClr val="000000"/>
                </a:solidFill>
              </a:rPr>
              <a:t>SLOW SYNTAX. “Computationally expensive”</a:t>
            </a:r>
            <a:endParaRPr>
              <a:solidFill>
                <a:srgbClr val="000000"/>
              </a:solidFill>
            </a:endParaRPr>
          </a:p>
          <a:p>
            <a:pPr indent="0" lvl="0" marL="0" rtl="0" algn="l">
              <a:spcBef>
                <a:spcPts val="1600"/>
              </a:spcBef>
              <a:spcAft>
                <a:spcPts val="0"/>
              </a:spcAft>
              <a:buNone/>
            </a:pPr>
            <a:r>
              <a:rPr lang="en">
                <a:solidFill>
                  <a:srgbClr val="000000"/>
                </a:solidFill>
              </a:rPr>
              <a:t>USER NEEDS. Some packages and functions in them might not meet the requirements of the user. This is typically discussed within Neural Networks.</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highlight>
                  <a:schemeClr val="lt1"/>
                </a:highlight>
              </a:rPr>
              <a:t>INDUSTRY. </a:t>
            </a:r>
            <a:r>
              <a:rPr lang="en">
                <a:solidFill>
                  <a:srgbClr val="000000"/>
                </a:solidFill>
                <a:highlight>
                  <a:schemeClr val="lt1"/>
                </a:highlight>
              </a:rPr>
              <a:t>not suited to building models to be deployed in scalable or operational environments.</a:t>
            </a:r>
            <a:endParaRPr>
              <a:solidFill>
                <a:srgbClr val="000000"/>
              </a:solidFill>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Leveraging strengths of R and Python </a:t>
            </a:r>
            <a:endParaRPr sz="1800"/>
          </a:p>
        </p:txBody>
      </p:sp>
      <p:sp>
        <p:nvSpPr>
          <p:cNvPr id="441" name="Google Shape;441;p5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 interface to Python (reticulate)</a:t>
            </a:r>
            <a:endParaRPr/>
          </a:p>
        </p:txBody>
      </p:sp>
      <p:pic>
        <p:nvPicPr>
          <p:cNvPr id="442" name="Google Shape;442;p54"/>
          <p:cNvPicPr preferRelativeResize="0"/>
          <p:nvPr/>
        </p:nvPicPr>
        <p:blipFill>
          <a:blip r:embed="rId3">
            <a:alphaModFix/>
          </a:blip>
          <a:stretch>
            <a:fillRect/>
          </a:stretch>
        </p:blipFill>
        <p:spPr>
          <a:xfrm>
            <a:off x="3570747" y="3671300"/>
            <a:ext cx="2108424" cy="1472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rgbClr val="242729"/>
                </a:solidFill>
                <a:highlight>
                  <a:srgbClr val="FFFFFF"/>
                </a:highlight>
              </a:rPr>
              <a:t>Is it possible to run R and Python code in the same Jupyter notebook?</a:t>
            </a:r>
            <a:endParaRPr>
              <a:solidFill>
                <a:srgbClr val="242729"/>
              </a:solidFill>
              <a:highlight>
                <a:srgbClr val="FFFFFF"/>
              </a:highlight>
            </a:endParaRPr>
          </a:p>
          <a:p>
            <a:pPr indent="0" lvl="0" marL="0" rtl="0" algn="l">
              <a:spcBef>
                <a:spcPts val="0"/>
              </a:spcBef>
              <a:spcAft>
                <a:spcPts val="0"/>
              </a:spcAft>
              <a:buNone/>
            </a:pPr>
            <a:r>
              <a:rPr lang="en" sz="1300"/>
              <a:t>Yes! What you coded in R can be executed in Python´s Jupyter notebook. </a:t>
            </a:r>
            <a:r>
              <a:rPr lang="en" sz="1300">
                <a:solidFill>
                  <a:srgbClr val="242729"/>
                </a:solidFill>
                <a:highlight>
                  <a:srgbClr val="FFFFFF"/>
                </a:highlight>
              </a:rPr>
              <a:t>Package needed to do it is </a:t>
            </a:r>
            <a:r>
              <a:rPr b="1" lang="en" sz="1300">
                <a:solidFill>
                  <a:srgbClr val="242729"/>
                </a:solidFill>
                <a:highlight>
                  <a:srgbClr val="FFFFFF"/>
                </a:highlight>
              </a:rPr>
              <a:t>rpy2.</a:t>
            </a:r>
            <a:endParaRPr b="1" sz="1300">
              <a:solidFill>
                <a:srgbClr val="242729"/>
              </a:solidFill>
              <a:highlight>
                <a:srgbClr val="FFFFFF"/>
              </a:highlight>
            </a:endParaRPr>
          </a:p>
          <a:p>
            <a:pPr indent="0" lvl="0" marL="0" rtl="0" algn="ctr">
              <a:spcBef>
                <a:spcPts val="1600"/>
              </a:spcBef>
              <a:spcAft>
                <a:spcPts val="0"/>
              </a:spcAft>
              <a:buNone/>
            </a:pPr>
            <a:r>
              <a:rPr lang="en">
                <a:solidFill>
                  <a:srgbClr val="242729"/>
                </a:solidFill>
                <a:highlight>
                  <a:srgbClr val="FFFFFF"/>
                </a:highlight>
              </a:rPr>
              <a:t>Keras and R                 </a:t>
            </a:r>
            <a:endParaRPr>
              <a:solidFill>
                <a:srgbClr val="242729"/>
              </a:solidFill>
              <a:highlight>
                <a:srgbClr val="FFFFFF"/>
              </a:highlight>
            </a:endParaRPr>
          </a:p>
          <a:p>
            <a:pPr indent="0" lvl="0" marL="0" rtl="0" algn="l">
              <a:lnSpc>
                <a:spcPct val="113207"/>
              </a:lnSpc>
              <a:spcBef>
                <a:spcPts val="1600"/>
              </a:spcBef>
              <a:spcAft>
                <a:spcPts val="0"/>
              </a:spcAft>
              <a:buClr>
                <a:schemeClr val="dk1"/>
              </a:buClr>
              <a:buSzPts val="1100"/>
              <a:buFont typeface="Arial"/>
              <a:buNone/>
            </a:pPr>
            <a:r>
              <a:rPr lang="en" sz="1400">
                <a:solidFill>
                  <a:schemeClr val="dk1"/>
                </a:solidFill>
              </a:rPr>
              <a:t>R has Interface to the Keras Deep Learning Library</a:t>
            </a:r>
            <a:endParaRPr sz="1400">
              <a:solidFill>
                <a:schemeClr val="dk1"/>
              </a:solidFill>
            </a:endParaRPr>
          </a:p>
          <a:p>
            <a:pPr indent="0" lvl="0" marL="0" rtl="0" algn="l">
              <a:spcBef>
                <a:spcPts val="600"/>
              </a:spcBef>
              <a:spcAft>
                <a:spcPts val="0"/>
              </a:spcAft>
              <a:buNone/>
            </a:pPr>
            <a:r>
              <a:rPr b="1" lang="en" sz="1300">
                <a:solidFill>
                  <a:srgbClr val="242729"/>
                </a:solidFill>
                <a:highlight>
                  <a:srgbClr val="FFFFFF"/>
                </a:highlight>
              </a:rPr>
              <a:t>						            </a:t>
            </a:r>
            <a:r>
              <a:rPr lang="en">
                <a:solidFill>
                  <a:srgbClr val="242729"/>
                </a:solidFill>
                <a:highlight>
                  <a:srgbClr val="FFFFFF"/>
                </a:highlight>
              </a:rPr>
              <a:t>R and Tensorflow</a:t>
            </a:r>
            <a:endParaRPr>
              <a:solidFill>
                <a:srgbClr val="242729"/>
              </a:solidFill>
              <a:highlight>
                <a:srgbClr val="FFFFFF"/>
              </a:highlight>
            </a:endParaRPr>
          </a:p>
          <a:p>
            <a:pPr indent="0" lvl="0" marL="0" rtl="0" algn="l">
              <a:lnSpc>
                <a:spcPct val="113207"/>
              </a:lnSpc>
              <a:spcBef>
                <a:spcPts val="1600"/>
              </a:spcBef>
              <a:spcAft>
                <a:spcPts val="0"/>
              </a:spcAft>
              <a:buNone/>
            </a:pPr>
            <a:r>
              <a:rPr lang="en" sz="1400">
                <a:solidFill>
                  <a:schemeClr val="dk1"/>
                </a:solidFill>
              </a:rPr>
              <a:t>R has Interface to TensorFlow</a:t>
            </a:r>
            <a:endParaRPr sz="1400">
              <a:solidFill>
                <a:schemeClr val="dk1"/>
              </a:solidFill>
            </a:endParaRPr>
          </a:p>
          <a:p>
            <a:pPr indent="0" lvl="0" marL="0" rtl="0" algn="l">
              <a:lnSpc>
                <a:spcPct val="113207"/>
              </a:lnSpc>
              <a:spcBef>
                <a:spcPts val="600"/>
              </a:spcBef>
              <a:spcAft>
                <a:spcPts val="600"/>
              </a:spcAft>
              <a:buClr>
                <a:schemeClr val="dk1"/>
              </a:buClr>
              <a:buSzPts val="1100"/>
              <a:buFont typeface="Arial"/>
              <a:buNone/>
            </a:pPr>
            <a:r>
              <a:rPr lang="en" sz="1400">
                <a:solidFill>
                  <a:schemeClr val="dk1"/>
                </a:solidFill>
              </a:rPr>
              <a:t> </a:t>
            </a:r>
            <a:endParaRPr sz="1400">
              <a:solidFill>
                <a:schemeClr val="dk1"/>
              </a:solidFill>
            </a:endParaRPr>
          </a:p>
        </p:txBody>
      </p:sp>
      <p:pic>
        <p:nvPicPr>
          <p:cNvPr id="449" name="Google Shape;449;p55"/>
          <p:cNvPicPr preferRelativeResize="0"/>
          <p:nvPr/>
        </p:nvPicPr>
        <p:blipFill>
          <a:blip r:embed="rId3">
            <a:alphaModFix/>
          </a:blip>
          <a:stretch>
            <a:fillRect/>
          </a:stretch>
        </p:blipFill>
        <p:spPr>
          <a:xfrm>
            <a:off x="0" y="3569200"/>
            <a:ext cx="1773425" cy="1492600"/>
          </a:xfrm>
          <a:prstGeom prst="rect">
            <a:avLst/>
          </a:prstGeom>
          <a:noFill/>
          <a:ln>
            <a:noFill/>
          </a:ln>
        </p:spPr>
      </p:pic>
      <p:pic>
        <p:nvPicPr>
          <p:cNvPr id="450" name="Google Shape;450;p55"/>
          <p:cNvPicPr preferRelativeResize="0"/>
          <p:nvPr/>
        </p:nvPicPr>
        <p:blipFill>
          <a:blip r:embed="rId4">
            <a:alphaModFix/>
          </a:blip>
          <a:stretch>
            <a:fillRect/>
          </a:stretch>
        </p:blipFill>
        <p:spPr>
          <a:xfrm>
            <a:off x="1773425" y="4003175"/>
            <a:ext cx="3562949" cy="1097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Let's code together: clustering techniques in R (practical session); INTRO</a:t>
            </a:r>
            <a:endParaRPr/>
          </a:p>
        </p:txBody>
      </p:sp>
      <p:sp>
        <p:nvSpPr>
          <p:cNvPr id="456" name="Google Shape;456;p56"/>
          <p:cNvSpPr txBox="1"/>
          <p:nvPr>
            <p:ph idx="1" type="body"/>
          </p:nvPr>
        </p:nvSpPr>
        <p:spPr>
          <a:xfrm>
            <a:off x="311700" y="115247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t>m</a:t>
            </a:r>
            <a:r>
              <a:rPr lang="en" sz="1400"/>
              <a:t>aximizing similarity between entities within a cluster and maximizing difference among  the clusters</a:t>
            </a:r>
            <a:endParaRPr sz="1400"/>
          </a:p>
          <a:p>
            <a:pPr indent="0" lvl="0" marL="0" rtl="0" algn="l">
              <a:spcBef>
                <a:spcPts val="1600"/>
              </a:spcBef>
              <a:spcAft>
                <a:spcPts val="0"/>
              </a:spcAft>
              <a:buNone/>
            </a:pPr>
            <a:r>
              <a:rPr lang="en" sz="1400"/>
              <a:t>c</a:t>
            </a:r>
            <a:r>
              <a:rPr lang="en" sz="1400"/>
              <a:t>an be applied in many fields of science: biology, social sciences, market research etc. </a:t>
            </a:r>
            <a:endParaRPr sz="1400"/>
          </a:p>
          <a:p>
            <a:pPr indent="0" lvl="0" marL="0" rtl="0" algn="l">
              <a:spcBef>
                <a:spcPts val="1600"/>
              </a:spcBef>
              <a:spcAft>
                <a:spcPts val="0"/>
              </a:spcAft>
              <a:buNone/>
            </a:pPr>
            <a:r>
              <a:rPr lang="en" sz="1400"/>
              <a:t>n</a:t>
            </a:r>
            <a:r>
              <a:rPr lang="en" sz="1400"/>
              <a:t>o strict rules how to conduct cluster analysis (variable choice, distance measures etc.)</a:t>
            </a:r>
            <a:endParaRPr sz="1400"/>
          </a:p>
          <a:p>
            <a:pPr indent="0" lvl="0" marL="0" rtl="0" algn="l">
              <a:spcBef>
                <a:spcPts val="1600"/>
              </a:spcBef>
              <a:spcAft>
                <a:spcPts val="0"/>
              </a:spcAft>
              <a:buNone/>
            </a:pPr>
            <a:r>
              <a:rPr lang="en" sz="1400"/>
              <a:t>c</a:t>
            </a:r>
            <a:r>
              <a:rPr lang="en" sz="1400"/>
              <a:t>ontextual knowledge plays big role in defining the approach to clustering</a:t>
            </a:r>
            <a:endParaRPr sz="1400"/>
          </a:p>
          <a:p>
            <a:pPr indent="0" lvl="0" marL="0" rtl="0" algn="l">
              <a:spcBef>
                <a:spcPts val="1600"/>
              </a:spcBef>
              <a:spcAft>
                <a:spcPts val="0"/>
              </a:spcAft>
              <a:buNone/>
            </a:pPr>
            <a:r>
              <a:rPr lang="en" sz="1400"/>
              <a:t>experiment with your data, change inputs, play with parameters until you find stable solution</a:t>
            </a:r>
            <a:endParaRPr sz="1400"/>
          </a:p>
          <a:p>
            <a:pPr indent="0" lvl="0" marL="0" rtl="0" algn="l">
              <a:spcBef>
                <a:spcPts val="1600"/>
              </a:spcBef>
              <a:spcAft>
                <a:spcPts val="0"/>
              </a:spcAft>
              <a:buNone/>
            </a:pPr>
            <a:r>
              <a:rPr lang="en" sz="1400"/>
              <a:t>t</a:t>
            </a:r>
            <a:r>
              <a:rPr lang="en" sz="1400"/>
              <a:t>hat is in line with your research (business) strategy</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cxnSp>
        <p:nvCxnSpPr>
          <p:cNvPr id="457" name="Google Shape;457;p56"/>
          <p:cNvCxnSpPr/>
          <p:nvPr/>
        </p:nvCxnSpPr>
        <p:spPr>
          <a:xfrm flipH="1" rot="10800000">
            <a:off x="312300" y="1574875"/>
            <a:ext cx="8519400" cy="14400"/>
          </a:xfrm>
          <a:prstGeom prst="straightConnector1">
            <a:avLst/>
          </a:prstGeom>
          <a:noFill/>
          <a:ln cap="flat" cmpd="sng" w="19050">
            <a:solidFill>
              <a:schemeClr val="dk2"/>
            </a:solidFill>
            <a:prstDash val="solid"/>
            <a:round/>
            <a:headEnd len="med" w="med" type="none"/>
            <a:tailEnd len="med" w="med" type="none"/>
          </a:ln>
        </p:spPr>
      </p:cxnSp>
      <p:cxnSp>
        <p:nvCxnSpPr>
          <p:cNvPr id="458" name="Google Shape;458;p56"/>
          <p:cNvCxnSpPr/>
          <p:nvPr/>
        </p:nvCxnSpPr>
        <p:spPr>
          <a:xfrm flipH="1" rot="10800000">
            <a:off x="312300" y="1910300"/>
            <a:ext cx="8519400" cy="14400"/>
          </a:xfrm>
          <a:prstGeom prst="straightConnector1">
            <a:avLst/>
          </a:prstGeom>
          <a:noFill/>
          <a:ln cap="flat" cmpd="sng" w="19050">
            <a:solidFill>
              <a:schemeClr val="dk2"/>
            </a:solidFill>
            <a:prstDash val="solid"/>
            <a:round/>
            <a:headEnd len="med" w="med" type="none"/>
            <a:tailEnd len="med" w="med" type="none"/>
          </a:ln>
        </p:spPr>
      </p:cxnSp>
      <p:cxnSp>
        <p:nvCxnSpPr>
          <p:cNvPr id="459" name="Google Shape;459;p56"/>
          <p:cNvCxnSpPr/>
          <p:nvPr/>
        </p:nvCxnSpPr>
        <p:spPr>
          <a:xfrm flipH="1" rot="10800000">
            <a:off x="312300" y="2438375"/>
            <a:ext cx="8519400" cy="14400"/>
          </a:xfrm>
          <a:prstGeom prst="straightConnector1">
            <a:avLst/>
          </a:prstGeom>
          <a:noFill/>
          <a:ln cap="flat" cmpd="sng" w="19050">
            <a:solidFill>
              <a:schemeClr val="dk2"/>
            </a:solidFill>
            <a:prstDash val="solid"/>
            <a:round/>
            <a:headEnd len="med" w="med" type="none"/>
            <a:tailEnd len="med" w="med" type="none"/>
          </a:ln>
        </p:spPr>
      </p:cxnSp>
      <p:cxnSp>
        <p:nvCxnSpPr>
          <p:cNvPr id="460" name="Google Shape;460;p56"/>
          <p:cNvCxnSpPr/>
          <p:nvPr/>
        </p:nvCxnSpPr>
        <p:spPr>
          <a:xfrm flipH="1" rot="10800000">
            <a:off x="337750" y="2853475"/>
            <a:ext cx="8519400" cy="14400"/>
          </a:xfrm>
          <a:prstGeom prst="straightConnector1">
            <a:avLst/>
          </a:prstGeom>
          <a:noFill/>
          <a:ln cap="flat" cmpd="sng" w="19050">
            <a:solidFill>
              <a:schemeClr val="dk2"/>
            </a:solidFill>
            <a:prstDash val="solid"/>
            <a:round/>
            <a:headEnd len="med" w="med" type="none"/>
            <a:tailEnd len="med" w="med" type="none"/>
          </a:ln>
        </p:spPr>
      </p:cxnSp>
      <p:cxnSp>
        <p:nvCxnSpPr>
          <p:cNvPr id="461" name="Google Shape;461;p56"/>
          <p:cNvCxnSpPr/>
          <p:nvPr/>
        </p:nvCxnSpPr>
        <p:spPr>
          <a:xfrm flipH="1" rot="10800000">
            <a:off x="337750" y="3239200"/>
            <a:ext cx="8519400" cy="14400"/>
          </a:xfrm>
          <a:prstGeom prst="straightConnector1">
            <a:avLst/>
          </a:prstGeom>
          <a:noFill/>
          <a:ln cap="flat" cmpd="sng" w="19050">
            <a:solidFill>
              <a:schemeClr val="dk2"/>
            </a:solidFill>
            <a:prstDash val="solid"/>
            <a:round/>
            <a:headEnd len="med" w="med" type="none"/>
            <a:tailEnd len="med" w="med" type="none"/>
          </a:ln>
        </p:spPr>
      </p:cxnSp>
      <p:cxnSp>
        <p:nvCxnSpPr>
          <p:cNvPr id="462" name="Google Shape;462;p56"/>
          <p:cNvCxnSpPr/>
          <p:nvPr/>
        </p:nvCxnSpPr>
        <p:spPr>
          <a:xfrm flipH="1" rot="10800000">
            <a:off x="312300" y="3796650"/>
            <a:ext cx="8519400" cy="14400"/>
          </a:xfrm>
          <a:prstGeom prst="straightConnector1">
            <a:avLst/>
          </a:prstGeom>
          <a:noFill/>
          <a:ln cap="flat" cmpd="sng" w="19050">
            <a:solidFill>
              <a:schemeClr val="dk2"/>
            </a:solidFill>
            <a:prstDash val="solid"/>
            <a:round/>
            <a:headEnd len="med" w="med" type="none"/>
            <a:tailEnd len="med" w="med" type="none"/>
          </a:ln>
        </p:spPr>
      </p:cxnSp>
      <p:pic>
        <p:nvPicPr>
          <p:cNvPr id="463" name="Google Shape;463;p56"/>
          <p:cNvPicPr preferRelativeResize="0"/>
          <p:nvPr/>
        </p:nvPicPr>
        <p:blipFill>
          <a:blip r:embed="rId3">
            <a:alphaModFix/>
          </a:blip>
          <a:stretch>
            <a:fillRect/>
          </a:stretch>
        </p:blipFill>
        <p:spPr>
          <a:xfrm>
            <a:off x="337750" y="3796650"/>
            <a:ext cx="1993826" cy="1329675"/>
          </a:xfrm>
          <a:prstGeom prst="rect">
            <a:avLst/>
          </a:prstGeom>
          <a:noFill/>
          <a:ln cap="flat" cmpd="sng" w="9525">
            <a:solidFill>
              <a:schemeClr val="dk2"/>
            </a:solidFill>
            <a:prstDash val="solid"/>
            <a:round/>
            <a:headEnd len="sm" w="sm" type="none"/>
            <a:tailEnd len="sm" w="sm" type="none"/>
          </a:ln>
        </p:spPr>
      </p:pic>
      <p:pic>
        <p:nvPicPr>
          <p:cNvPr id="464" name="Google Shape;464;p56"/>
          <p:cNvPicPr preferRelativeResize="0"/>
          <p:nvPr/>
        </p:nvPicPr>
        <p:blipFill>
          <a:blip r:embed="rId4">
            <a:alphaModFix/>
          </a:blip>
          <a:stretch>
            <a:fillRect/>
          </a:stretch>
        </p:blipFill>
        <p:spPr>
          <a:xfrm>
            <a:off x="2304625" y="3796650"/>
            <a:ext cx="1353800" cy="1329674"/>
          </a:xfrm>
          <a:prstGeom prst="rect">
            <a:avLst/>
          </a:prstGeom>
          <a:noFill/>
          <a:ln cap="flat" cmpd="sng" w="9525">
            <a:solidFill>
              <a:schemeClr val="dk2"/>
            </a:solidFill>
            <a:prstDash val="solid"/>
            <a:round/>
            <a:headEnd len="sm" w="sm" type="none"/>
            <a:tailEnd len="sm" w="sm" type="none"/>
          </a:ln>
        </p:spPr>
      </p:pic>
      <p:pic>
        <p:nvPicPr>
          <p:cNvPr id="465" name="Google Shape;465;p56"/>
          <p:cNvPicPr preferRelativeResize="0"/>
          <p:nvPr/>
        </p:nvPicPr>
        <p:blipFill>
          <a:blip r:embed="rId5">
            <a:alphaModFix/>
          </a:blip>
          <a:stretch>
            <a:fillRect/>
          </a:stretch>
        </p:blipFill>
        <p:spPr>
          <a:xfrm>
            <a:off x="3683625" y="3796650"/>
            <a:ext cx="1901824" cy="1329674"/>
          </a:xfrm>
          <a:prstGeom prst="rect">
            <a:avLst/>
          </a:prstGeom>
          <a:noFill/>
          <a:ln cap="flat" cmpd="sng" w="9525">
            <a:solidFill>
              <a:schemeClr val="dk2"/>
            </a:solidFill>
            <a:prstDash val="solid"/>
            <a:round/>
            <a:headEnd len="sm" w="sm" type="none"/>
            <a:tailEnd len="sm" w="sm" type="none"/>
          </a:ln>
        </p:spPr>
      </p:pic>
      <p:pic>
        <p:nvPicPr>
          <p:cNvPr id="466" name="Google Shape;466;p56"/>
          <p:cNvPicPr preferRelativeResize="0"/>
          <p:nvPr/>
        </p:nvPicPr>
        <p:blipFill>
          <a:blip r:embed="rId6">
            <a:alphaModFix/>
          </a:blip>
          <a:stretch>
            <a:fillRect/>
          </a:stretch>
        </p:blipFill>
        <p:spPr>
          <a:xfrm>
            <a:off x="5610650" y="3796650"/>
            <a:ext cx="1525550" cy="1329675"/>
          </a:xfrm>
          <a:prstGeom prst="rect">
            <a:avLst/>
          </a:prstGeom>
          <a:noFill/>
          <a:ln cap="flat" cmpd="sng" w="9525">
            <a:solidFill>
              <a:schemeClr val="dk2"/>
            </a:solidFill>
            <a:prstDash val="solid"/>
            <a:round/>
            <a:headEnd len="sm" w="sm" type="none"/>
            <a:tailEnd len="sm" w="sm" type="none"/>
          </a:ln>
        </p:spPr>
      </p:pic>
      <p:pic>
        <p:nvPicPr>
          <p:cNvPr id="467" name="Google Shape;467;p56"/>
          <p:cNvPicPr preferRelativeResize="0"/>
          <p:nvPr/>
        </p:nvPicPr>
        <p:blipFill rotWithShape="1">
          <a:blip r:embed="rId7">
            <a:alphaModFix/>
          </a:blip>
          <a:srcRect b="0" l="11449" r="0" t="0"/>
          <a:stretch/>
        </p:blipFill>
        <p:spPr>
          <a:xfrm>
            <a:off x="7161400" y="3796650"/>
            <a:ext cx="1647075" cy="1305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Let's code together: clustering techniques in R (practical session); INTRO</a:t>
            </a:r>
            <a:endParaRPr/>
          </a:p>
        </p:txBody>
      </p:sp>
      <p:sp>
        <p:nvSpPr>
          <p:cNvPr id="473" name="Google Shape;473;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h</a:t>
            </a:r>
            <a:endParaRPr>
              <a:solidFill>
                <a:srgbClr val="FFFFFF"/>
              </a:solidFill>
            </a:endParaRPr>
          </a:p>
        </p:txBody>
      </p:sp>
      <p:sp>
        <p:nvSpPr>
          <p:cNvPr id="474" name="Google Shape;474;p57"/>
          <p:cNvSpPr/>
          <p:nvPr/>
        </p:nvSpPr>
        <p:spPr>
          <a:xfrm>
            <a:off x="3659286" y="1355530"/>
            <a:ext cx="1825500" cy="525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CLUSTERING METHODS</a:t>
            </a:r>
            <a:endParaRPr>
              <a:solidFill>
                <a:srgbClr val="FFFFFF"/>
              </a:solidFill>
            </a:endParaRPr>
          </a:p>
        </p:txBody>
      </p:sp>
      <p:sp>
        <p:nvSpPr>
          <p:cNvPr id="475" name="Google Shape;475;p57"/>
          <p:cNvSpPr/>
          <p:nvPr/>
        </p:nvSpPr>
        <p:spPr>
          <a:xfrm>
            <a:off x="1652938" y="2347302"/>
            <a:ext cx="1825500" cy="525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HIERARCHICAL</a:t>
            </a:r>
            <a:endParaRPr sz="1000">
              <a:solidFill>
                <a:srgbClr val="FFFFFF"/>
              </a:solidFill>
              <a:latin typeface="Roboto"/>
              <a:ea typeface="Roboto"/>
              <a:cs typeface="Roboto"/>
              <a:sym typeface="Roboto"/>
            </a:endParaRPr>
          </a:p>
        </p:txBody>
      </p:sp>
      <p:sp>
        <p:nvSpPr>
          <p:cNvPr id="476" name="Google Shape;476;p57"/>
          <p:cNvSpPr/>
          <p:nvPr/>
        </p:nvSpPr>
        <p:spPr>
          <a:xfrm>
            <a:off x="5665522" y="2347302"/>
            <a:ext cx="1825500" cy="525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NON-</a:t>
            </a:r>
            <a:r>
              <a:rPr lang="en" sz="1000">
                <a:solidFill>
                  <a:srgbClr val="FFFFFF"/>
                </a:solidFill>
                <a:latin typeface="Roboto"/>
                <a:ea typeface="Roboto"/>
                <a:cs typeface="Roboto"/>
                <a:sym typeface="Roboto"/>
              </a:rPr>
              <a:t>HIERARCHICAL</a:t>
            </a:r>
            <a:endParaRPr>
              <a:solidFill>
                <a:srgbClr val="FFFFFF"/>
              </a:solidFill>
            </a:endParaRPr>
          </a:p>
        </p:txBody>
      </p:sp>
      <p:sp>
        <p:nvSpPr>
          <p:cNvPr id="477" name="Google Shape;477;p57"/>
          <p:cNvSpPr/>
          <p:nvPr/>
        </p:nvSpPr>
        <p:spPr>
          <a:xfrm>
            <a:off x="5665534" y="3292891"/>
            <a:ext cx="18255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K-MEANS</a:t>
            </a:r>
            <a:endParaRPr>
              <a:solidFill>
                <a:srgbClr val="FFFFFF"/>
              </a:solidFill>
            </a:endParaRPr>
          </a:p>
        </p:txBody>
      </p:sp>
      <p:sp>
        <p:nvSpPr>
          <p:cNvPr id="478" name="Google Shape;478;p57"/>
          <p:cNvSpPr/>
          <p:nvPr/>
        </p:nvSpPr>
        <p:spPr>
          <a:xfrm>
            <a:off x="2656125" y="3262666"/>
            <a:ext cx="18255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DIVISIVE</a:t>
            </a:r>
            <a:endParaRPr>
              <a:solidFill>
                <a:srgbClr val="FFFFFF"/>
              </a:solidFill>
            </a:endParaRPr>
          </a:p>
        </p:txBody>
      </p:sp>
      <p:sp>
        <p:nvSpPr>
          <p:cNvPr id="479" name="Google Shape;479;p57"/>
          <p:cNvSpPr/>
          <p:nvPr/>
        </p:nvSpPr>
        <p:spPr>
          <a:xfrm>
            <a:off x="649839" y="3262666"/>
            <a:ext cx="18255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AGGLOMERATIVE</a:t>
            </a:r>
            <a:endParaRPr>
              <a:solidFill>
                <a:srgbClr val="FFFFFF"/>
              </a:solidFill>
            </a:endParaRPr>
          </a:p>
        </p:txBody>
      </p:sp>
      <p:cxnSp>
        <p:nvCxnSpPr>
          <p:cNvPr id="480" name="Google Shape;480;p57"/>
          <p:cNvCxnSpPr>
            <a:stCxn id="474" idx="2"/>
            <a:endCxn id="476" idx="0"/>
          </p:cNvCxnSpPr>
          <p:nvPr/>
        </p:nvCxnSpPr>
        <p:spPr>
          <a:xfrm flipH="1" rot="-5400000">
            <a:off x="5341836" y="1111030"/>
            <a:ext cx="466500" cy="2006100"/>
          </a:xfrm>
          <a:prstGeom prst="bentConnector3">
            <a:avLst>
              <a:gd fmla="val 49997" name="adj1"/>
            </a:avLst>
          </a:prstGeom>
          <a:noFill/>
          <a:ln cap="flat" cmpd="sng" w="9525">
            <a:solidFill>
              <a:srgbClr val="C2C2C2"/>
            </a:solidFill>
            <a:prstDash val="solid"/>
            <a:round/>
            <a:headEnd len="sm" w="sm" type="none"/>
            <a:tailEnd len="sm" w="sm" type="none"/>
          </a:ln>
        </p:spPr>
      </p:cxnSp>
      <p:cxnSp>
        <p:nvCxnSpPr>
          <p:cNvPr id="481" name="Google Shape;481;p57"/>
          <p:cNvCxnSpPr>
            <a:stCxn id="475" idx="0"/>
            <a:endCxn id="474" idx="2"/>
          </p:cNvCxnSpPr>
          <p:nvPr/>
        </p:nvCxnSpPr>
        <p:spPr>
          <a:xfrm rot="-5400000">
            <a:off x="3335638" y="1110852"/>
            <a:ext cx="466500" cy="2006400"/>
          </a:xfrm>
          <a:prstGeom prst="bentConnector3">
            <a:avLst>
              <a:gd fmla="val 49997" name="adj1"/>
            </a:avLst>
          </a:prstGeom>
          <a:noFill/>
          <a:ln cap="flat" cmpd="sng" w="9525">
            <a:solidFill>
              <a:srgbClr val="C2C2C2"/>
            </a:solidFill>
            <a:prstDash val="solid"/>
            <a:round/>
            <a:headEnd len="sm" w="sm" type="none"/>
            <a:tailEnd len="sm" w="sm" type="none"/>
          </a:ln>
        </p:spPr>
      </p:cxnSp>
      <p:cxnSp>
        <p:nvCxnSpPr>
          <p:cNvPr id="482" name="Google Shape;482;p57"/>
          <p:cNvCxnSpPr>
            <a:stCxn id="475" idx="2"/>
            <a:endCxn id="478" idx="0"/>
          </p:cNvCxnSpPr>
          <p:nvPr/>
        </p:nvCxnSpPr>
        <p:spPr>
          <a:xfrm flipH="1" rot="-5400000">
            <a:off x="2872288" y="2566002"/>
            <a:ext cx="390000" cy="1003200"/>
          </a:xfrm>
          <a:prstGeom prst="bentConnector3">
            <a:avLst>
              <a:gd fmla="val 50008" name="adj1"/>
            </a:avLst>
          </a:prstGeom>
          <a:noFill/>
          <a:ln cap="flat" cmpd="sng" w="9525">
            <a:solidFill>
              <a:srgbClr val="C2C2C2"/>
            </a:solidFill>
            <a:prstDash val="solid"/>
            <a:round/>
            <a:headEnd len="sm" w="sm" type="none"/>
            <a:tailEnd len="sm" w="sm" type="none"/>
          </a:ln>
        </p:spPr>
      </p:cxnSp>
      <p:cxnSp>
        <p:nvCxnSpPr>
          <p:cNvPr id="483" name="Google Shape;483;p57"/>
          <p:cNvCxnSpPr>
            <a:stCxn id="479" idx="0"/>
            <a:endCxn id="475" idx="2"/>
          </p:cNvCxnSpPr>
          <p:nvPr/>
        </p:nvCxnSpPr>
        <p:spPr>
          <a:xfrm rot="-5400000">
            <a:off x="1869189" y="2566066"/>
            <a:ext cx="390000" cy="1003200"/>
          </a:xfrm>
          <a:prstGeom prst="bentConnector3">
            <a:avLst>
              <a:gd fmla="val 50008" name="adj1"/>
            </a:avLst>
          </a:prstGeom>
          <a:noFill/>
          <a:ln cap="flat" cmpd="sng" w="9525">
            <a:solidFill>
              <a:srgbClr val="C2C2C2"/>
            </a:solidFill>
            <a:prstDash val="solid"/>
            <a:round/>
            <a:headEnd len="sm" w="sm" type="none"/>
            <a:tailEnd len="sm" w="sm" type="none"/>
          </a:ln>
        </p:spPr>
      </p:cxnSp>
      <p:cxnSp>
        <p:nvCxnSpPr>
          <p:cNvPr id="484" name="Google Shape;484;p57"/>
          <p:cNvCxnSpPr>
            <a:stCxn id="476" idx="2"/>
            <a:endCxn id="477" idx="0"/>
          </p:cNvCxnSpPr>
          <p:nvPr/>
        </p:nvCxnSpPr>
        <p:spPr>
          <a:xfrm flipH="1" rot="-5400000">
            <a:off x="6368422" y="3082452"/>
            <a:ext cx="420300" cy="600"/>
          </a:xfrm>
          <a:prstGeom prst="bentConnector3">
            <a:avLst>
              <a:gd fmla="val 49999"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NON-HIERARCHICAL CLUSTERING: </a:t>
            </a:r>
            <a:r>
              <a:rPr lang="en"/>
              <a:t>k-means</a:t>
            </a:r>
            <a:endParaRPr/>
          </a:p>
        </p:txBody>
      </p:sp>
      <p:sp>
        <p:nvSpPr>
          <p:cNvPr id="490" name="Google Shape;490;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easiest and the most used (at least in market research and social sciences)</a:t>
            </a:r>
            <a:endParaRPr sz="1400"/>
          </a:p>
          <a:p>
            <a:pPr indent="0" lvl="0" marL="0" rtl="0" algn="l">
              <a:spcBef>
                <a:spcPts val="1600"/>
              </a:spcBef>
              <a:spcAft>
                <a:spcPts val="0"/>
              </a:spcAft>
              <a:buNone/>
            </a:pPr>
            <a:r>
              <a:rPr lang="en" sz="1400"/>
              <a:t>Well-known for its </a:t>
            </a:r>
            <a:r>
              <a:rPr b="1" i="1" lang="en" sz="1400" u="sng"/>
              <a:t>high intra-class/low inter-class</a:t>
            </a:r>
            <a:r>
              <a:rPr lang="en" sz="1400"/>
              <a:t> </a:t>
            </a:r>
            <a:r>
              <a:rPr lang="en" sz="1400"/>
              <a:t>similarity</a:t>
            </a:r>
            <a:r>
              <a:rPr lang="en" sz="1400"/>
              <a:t> efficiency </a:t>
            </a:r>
            <a:endParaRPr sz="1400"/>
          </a:p>
          <a:p>
            <a:pPr indent="0" lvl="0" marL="0" rtl="0" algn="l">
              <a:spcBef>
                <a:spcPts val="1600"/>
              </a:spcBef>
              <a:spcAft>
                <a:spcPts val="0"/>
              </a:spcAft>
              <a:buNone/>
            </a:pPr>
            <a:r>
              <a:rPr lang="en" sz="1400"/>
              <a:t>It requires to specify the number of clusters k in advanced.What does this tell you?</a:t>
            </a:r>
            <a:endParaRPr sz="1400"/>
          </a:p>
          <a:p>
            <a:pPr indent="0" lvl="0" marL="0" rtl="0" algn="l">
              <a:spcBef>
                <a:spcPts val="1600"/>
              </a:spcBef>
              <a:spcAft>
                <a:spcPts val="0"/>
              </a:spcAft>
              <a:buNone/>
            </a:pPr>
            <a:r>
              <a:rPr lang="en" sz="1400"/>
              <a:t>Each cluster is represented by centroid</a:t>
            </a:r>
            <a:endParaRPr sz="1400"/>
          </a:p>
          <a:p>
            <a:pPr indent="0" lvl="0" marL="0" rtl="0" algn="l">
              <a:spcBef>
                <a:spcPts val="1600"/>
              </a:spcBef>
              <a:spcAft>
                <a:spcPts val="0"/>
              </a:spcAft>
              <a:buClr>
                <a:schemeClr val="dk1"/>
              </a:buClr>
              <a:buSzPts val="1100"/>
              <a:buFont typeface="Arial"/>
              <a:buNone/>
            </a:pPr>
            <a:r>
              <a:rPr lang="en" sz="1400"/>
              <a:t>It is flexible as it reassigns objects from cluster to cluster </a:t>
            </a:r>
            <a:endParaRPr sz="1400"/>
          </a:p>
          <a:p>
            <a:pPr indent="0" lvl="0" marL="0" rtl="0" algn="l">
              <a:spcBef>
                <a:spcPts val="1600"/>
              </a:spcBef>
              <a:spcAft>
                <a:spcPts val="0"/>
              </a:spcAft>
              <a:buNone/>
            </a:pPr>
            <a:r>
              <a:rPr lang="en" sz="1400"/>
              <a:t>It is used to “fine-tune” hierarchical procedures</a:t>
            </a:r>
            <a:endParaRPr sz="1400"/>
          </a:p>
          <a:p>
            <a:pPr indent="0" lvl="0" marL="0" rtl="0" algn="l">
              <a:spcBef>
                <a:spcPts val="1600"/>
              </a:spcBef>
              <a:spcAft>
                <a:spcPts val="0"/>
              </a:spcAft>
              <a:buNone/>
            </a:pPr>
            <a:r>
              <a:rPr lang="en" sz="1400"/>
              <a:t>It is sensitive to outliers/zero-inflated variables/does not support weights</a:t>
            </a:r>
            <a:endParaRPr sz="1400"/>
          </a:p>
          <a:p>
            <a:pPr indent="0" lvl="0" marL="0" rtl="0" algn="l">
              <a:spcBef>
                <a:spcPts val="1600"/>
              </a:spcBef>
              <a:spcAft>
                <a:spcPts val="0"/>
              </a:spcAft>
              <a:buNone/>
            </a:pPr>
            <a:r>
              <a:rPr lang="en" sz="1400"/>
              <a:t>The function in R does not support variable weights</a:t>
            </a:r>
            <a:endParaRPr sz="1400"/>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 session:</a:t>
            </a:r>
            <a:r>
              <a:rPr lang="en" sz="2800"/>
              <a:t>Finding teen market segments</a:t>
            </a:r>
            <a:r>
              <a:rPr lang="en"/>
              <a:t> </a:t>
            </a:r>
            <a:endParaRPr/>
          </a:p>
        </p:txBody>
      </p:sp>
      <p:sp>
        <p:nvSpPr>
          <p:cNvPr id="496" name="Google Shape;496;p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Google Shape;501;p60"/>
          <p:cNvPicPr preferRelativeResize="0"/>
          <p:nvPr/>
        </p:nvPicPr>
        <p:blipFill>
          <a:blip r:embed="rId3">
            <a:alphaModFix/>
          </a:blip>
          <a:stretch>
            <a:fillRect/>
          </a:stretch>
        </p:blipFill>
        <p:spPr>
          <a:xfrm>
            <a:off x="1545950" y="1376575"/>
            <a:ext cx="5038725" cy="3000375"/>
          </a:xfrm>
          <a:prstGeom prst="rect">
            <a:avLst/>
          </a:prstGeom>
          <a:noFill/>
          <a:ln>
            <a:noFill/>
          </a:ln>
        </p:spPr>
      </p:pic>
      <p:sp>
        <p:nvSpPr>
          <p:cNvPr id="502" name="Google Shape;502;p60"/>
          <p:cNvSpPr txBox="1"/>
          <p:nvPr/>
        </p:nvSpPr>
        <p:spPr>
          <a:xfrm>
            <a:off x="682250" y="150000"/>
            <a:ext cx="6904800" cy="9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Do you notice any pattern?</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09" name="Google Shape;509;p61"/>
          <p:cNvPicPr preferRelativeResize="0"/>
          <p:nvPr/>
        </p:nvPicPr>
        <p:blipFill>
          <a:blip r:embed="rId3">
            <a:alphaModFix/>
          </a:blip>
          <a:stretch>
            <a:fillRect/>
          </a:stretch>
        </p:blipFill>
        <p:spPr>
          <a:xfrm>
            <a:off x="1678225" y="999550"/>
            <a:ext cx="5391150" cy="3067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445025"/>
            <a:ext cx="8520600" cy="57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Let's</a:t>
            </a:r>
            <a:r>
              <a:rPr lang="en"/>
              <a:t> set the things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SSID: AMLD2019</a:t>
            </a:r>
            <a:endParaRPr/>
          </a:p>
          <a:p>
            <a:pPr indent="0" lvl="0" marL="0" rtl="0" algn="l">
              <a:spcBef>
                <a:spcPts val="0"/>
              </a:spcBef>
              <a:spcAft>
                <a:spcPts val="0"/>
              </a:spcAft>
              <a:buNone/>
            </a:pPr>
            <a:r>
              <a:rPr lang="en"/>
              <a:t>Password: EPFL2019</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The details are on the back of your badges</a:t>
            </a:r>
            <a:endParaRPr/>
          </a:p>
          <a:p>
            <a:pPr indent="0" lvl="0" marL="0" rtl="0" algn="l">
              <a:spcBef>
                <a:spcPts val="0"/>
              </a:spcBef>
              <a:spcAft>
                <a:spcPts val="0"/>
              </a:spcAft>
              <a:buNone/>
            </a:pPr>
            <a:r>
              <a:t/>
            </a:r>
            <a:endParaRPr/>
          </a:p>
        </p:txBody>
      </p:sp>
      <p:sp>
        <p:nvSpPr>
          <p:cNvPr id="104" name="Google Shape;104;p17"/>
          <p:cNvSpPr txBox="1"/>
          <p:nvPr/>
        </p:nvSpPr>
        <p:spPr>
          <a:xfrm>
            <a:off x="333550" y="3287200"/>
            <a:ext cx="4336200" cy="1605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Timetable:</a:t>
            </a:r>
            <a:endParaRPr/>
          </a:p>
          <a:p>
            <a:pPr indent="0" lvl="0" marL="0" rtl="0" algn="l">
              <a:spcBef>
                <a:spcPts val="0"/>
              </a:spcBef>
              <a:spcAft>
                <a:spcPts val="0"/>
              </a:spcAft>
              <a:buNone/>
            </a:pPr>
            <a:r>
              <a:rPr lang="en"/>
              <a:t>9.00-10.30 (first chance to change the workshop) </a:t>
            </a:r>
            <a:endParaRPr/>
          </a:p>
          <a:p>
            <a:pPr indent="0" lvl="0" marL="0" rtl="0" algn="l">
              <a:spcBef>
                <a:spcPts val="0"/>
              </a:spcBef>
              <a:spcAft>
                <a:spcPts val="0"/>
              </a:spcAft>
              <a:buNone/>
            </a:pPr>
            <a:r>
              <a:rPr lang="en"/>
              <a:t>11.00-12.00</a:t>
            </a:r>
            <a:endParaRPr/>
          </a:p>
          <a:p>
            <a:pPr indent="0" lvl="0" marL="0" rtl="0" algn="l">
              <a:spcBef>
                <a:spcPts val="0"/>
              </a:spcBef>
              <a:spcAft>
                <a:spcPts val="0"/>
              </a:spcAft>
              <a:buNone/>
            </a:pPr>
            <a:r>
              <a:rPr lang="en"/>
              <a:t>Lunch break</a:t>
            </a:r>
            <a:endParaRPr/>
          </a:p>
          <a:p>
            <a:pPr indent="0" lvl="0" marL="0" rtl="0" algn="l">
              <a:spcBef>
                <a:spcPts val="0"/>
              </a:spcBef>
              <a:spcAft>
                <a:spcPts val="0"/>
              </a:spcAft>
              <a:buNone/>
            </a:pPr>
            <a:r>
              <a:rPr lang="en"/>
              <a:t>13.30-15.00 (last chance to change the workshop)</a:t>
            </a:r>
            <a:endParaRPr/>
          </a:p>
          <a:p>
            <a:pPr indent="0" lvl="0" marL="0" rtl="0" algn="l">
              <a:spcBef>
                <a:spcPts val="0"/>
              </a:spcBef>
              <a:spcAft>
                <a:spcPts val="0"/>
              </a:spcAft>
              <a:buNone/>
            </a:pPr>
            <a:r>
              <a:rPr lang="en"/>
              <a:t>15.15-16.30</a:t>
            </a:r>
            <a:endParaRPr/>
          </a:p>
        </p:txBody>
      </p:sp>
      <p:pic>
        <p:nvPicPr>
          <p:cNvPr id="105" name="Google Shape;105;p17"/>
          <p:cNvPicPr preferRelativeResize="0"/>
          <p:nvPr/>
        </p:nvPicPr>
        <p:blipFill>
          <a:blip r:embed="rId3">
            <a:alphaModFix/>
          </a:blip>
          <a:stretch>
            <a:fillRect/>
          </a:stretch>
        </p:blipFill>
        <p:spPr>
          <a:xfrm>
            <a:off x="5552100" y="1552000"/>
            <a:ext cx="1809750" cy="581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Let's code together: clustering techniques in R (practical session); R packages</a:t>
            </a:r>
            <a:endParaRPr/>
          </a:p>
        </p:txBody>
      </p:sp>
      <p:sp>
        <p:nvSpPr>
          <p:cNvPr id="515" name="Google Shape;51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packages for clustering (at least some of them):</a:t>
            </a:r>
            <a:endParaRPr/>
          </a:p>
          <a:p>
            <a:pPr indent="0" lvl="0" marL="0" rtl="0" algn="l">
              <a:spcBef>
                <a:spcPts val="1600"/>
              </a:spcBef>
              <a:spcAft>
                <a:spcPts val="0"/>
              </a:spcAft>
              <a:buNone/>
            </a:pPr>
            <a:r>
              <a:rPr lang="en" sz="1200"/>
              <a:t>c</a:t>
            </a:r>
            <a:r>
              <a:rPr lang="en" sz="1200"/>
              <a:t>luster (</a:t>
            </a:r>
            <a:r>
              <a:rPr lang="en" sz="1200" u="sng">
                <a:solidFill>
                  <a:schemeClr val="hlink"/>
                </a:solidFill>
                <a:hlinkClick r:id="rId3"/>
              </a:rPr>
              <a:t>https://cran.r-project.org/web/packages/cluster/cluster.pdf</a:t>
            </a:r>
            <a:r>
              <a:rPr lang="en" sz="1200"/>
              <a:t>)</a:t>
            </a:r>
            <a:endParaRPr sz="1200"/>
          </a:p>
          <a:p>
            <a:pPr indent="0" lvl="0" marL="0" rtl="0" algn="l">
              <a:spcBef>
                <a:spcPts val="1600"/>
              </a:spcBef>
              <a:spcAft>
                <a:spcPts val="0"/>
              </a:spcAft>
              <a:buNone/>
            </a:pPr>
            <a:r>
              <a:rPr lang="en" sz="1200"/>
              <a:t>f</a:t>
            </a:r>
            <a:r>
              <a:rPr lang="en" sz="1200"/>
              <a:t>actoextra (</a:t>
            </a:r>
            <a:r>
              <a:rPr lang="en" sz="1200" u="sng">
                <a:solidFill>
                  <a:schemeClr val="hlink"/>
                </a:solidFill>
                <a:hlinkClick r:id="rId4"/>
              </a:rPr>
              <a:t>https://cran.r-project.org/web/packages/factoextra/factoextra.pdf</a:t>
            </a:r>
            <a:r>
              <a:rPr lang="en" sz="1200"/>
              <a:t>)</a:t>
            </a:r>
            <a:endParaRPr sz="1200"/>
          </a:p>
          <a:p>
            <a:pPr indent="0" lvl="0" marL="0" rtl="0" algn="l">
              <a:spcBef>
                <a:spcPts val="1600"/>
              </a:spcBef>
              <a:spcAft>
                <a:spcPts val="0"/>
              </a:spcAft>
              <a:buNone/>
            </a:pPr>
            <a:r>
              <a:rPr lang="en" sz="1200"/>
              <a:t>diceR (</a:t>
            </a:r>
            <a:r>
              <a:rPr lang="en" sz="1200" u="sng">
                <a:solidFill>
                  <a:schemeClr val="hlink"/>
                </a:solidFill>
                <a:hlinkClick r:id="rId5"/>
              </a:rPr>
              <a:t>https://cran.r-project.org/web/packages/diceR/index.html</a:t>
            </a:r>
            <a:r>
              <a:rPr lang="en" sz="1200"/>
              <a:t>)</a:t>
            </a:r>
            <a:endParaRPr sz="1200"/>
          </a:p>
          <a:p>
            <a:pPr indent="0" lvl="0" marL="0" rtl="0" algn="l">
              <a:spcBef>
                <a:spcPts val="1600"/>
              </a:spcBef>
              <a:spcAft>
                <a:spcPts val="0"/>
              </a:spcAft>
              <a:buNone/>
            </a:pPr>
            <a:r>
              <a:rPr lang="en" sz="1200"/>
              <a:t>t</a:t>
            </a:r>
            <a:r>
              <a:rPr lang="en" sz="1200"/>
              <a:t>resher (</a:t>
            </a:r>
            <a:r>
              <a:rPr lang="en" sz="1200" u="sng">
                <a:solidFill>
                  <a:schemeClr val="hlink"/>
                </a:solidFill>
                <a:hlinkClick r:id="rId6"/>
              </a:rPr>
              <a:t>https://cran.r-project.org/web/packages/Thresher/index.html</a:t>
            </a:r>
            <a:r>
              <a:rPr lang="en" sz="1200"/>
              <a:t>)</a:t>
            </a:r>
            <a:endParaRPr sz="1200"/>
          </a:p>
          <a:p>
            <a:pPr indent="0" lvl="0" marL="0" rtl="0" algn="l">
              <a:spcBef>
                <a:spcPts val="1600"/>
              </a:spcBef>
              <a:spcAft>
                <a:spcPts val="0"/>
              </a:spcAft>
              <a:buNone/>
            </a:pPr>
            <a:r>
              <a:rPr lang="en" sz="1200"/>
              <a:t>m</a:t>
            </a:r>
            <a:r>
              <a:rPr lang="en" sz="1200"/>
              <a:t>clust ()</a:t>
            </a:r>
            <a:endParaRPr sz="1200"/>
          </a:p>
          <a:p>
            <a:pPr indent="0" lvl="0" marL="0" rtl="0" algn="l">
              <a:spcBef>
                <a:spcPts val="1600"/>
              </a:spcBef>
              <a:spcAft>
                <a:spcPts val="0"/>
              </a:spcAft>
              <a:buNone/>
            </a:pPr>
            <a:r>
              <a:rPr lang="en" sz="1200"/>
              <a:t>w</a:t>
            </a:r>
            <a:r>
              <a:rPr lang="en" sz="1200"/>
              <a:t>hiboclustering (</a:t>
            </a:r>
            <a:r>
              <a:rPr lang="en" sz="1200" u="sng">
                <a:solidFill>
                  <a:schemeClr val="hlink"/>
                </a:solidFill>
                <a:hlinkClick r:id="rId7"/>
              </a:rPr>
              <a:t>https://cran.r-project.org/web/packages/whiboclustering/whiboclustering.pdf</a:t>
            </a:r>
            <a:r>
              <a:rPr lang="en" sz="1200"/>
              <a:t>)</a:t>
            </a:r>
            <a:endParaRPr sz="1200"/>
          </a:p>
          <a:p>
            <a:pPr indent="0" lvl="0" marL="0" rtl="0" algn="l">
              <a:spcBef>
                <a:spcPts val="1600"/>
              </a:spcBef>
              <a:spcAft>
                <a:spcPts val="0"/>
              </a:spcAft>
              <a:buNone/>
            </a:pPr>
            <a:r>
              <a:rPr lang="en" sz="1200"/>
              <a:t>b</a:t>
            </a:r>
            <a:r>
              <a:rPr lang="en" sz="1200"/>
              <a:t>igmemory( )k-means on very big data using parallel processing</a:t>
            </a:r>
            <a:endParaRPr sz="1200"/>
          </a:p>
          <a:p>
            <a:pPr indent="0" lvl="0" marL="0" rtl="0" algn="l">
              <a:spcBef>
                <a:spcPts val="1600"/>
              </a:spcBef>
              <a:spcAft>
                <a:spcPts val="0"/>
              </a:spcAft>
              <a:buNone/>
            </a:pPr>
            <a:r>
              <a:rPr lang="en" sz="1200"/>
              <a:t>bigAnalytics ()k-means on very big data using parallel processing</a:t>
            </a:r>
            <a:endParaRPr sz="1200"/>
          </a:p>
          <a:p>
            <a:pPr indent="0" lvl="0" marL="0" rtl="0" algn="l">
              <a:spcBef>
                <a:spcPts val="1600"/>
              </a:spcBef>
              <a:spcAft>
                <a:spcPts val="0"/>
              </a:spcAft>
              <a:buNone/>
            </a:pPr>
            <a:r>
              <a:rPr lang="en" sz="1200"/>
              <a:t>Stats (k-means)</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a:t>
            </a:r>
            <a:r>
              <a:rPr lang="en" sz="1800"/>
              <a:t>luster analysis procedure</a:t>
            </a:r>
            <a:endParaRPr sz="1800"/>
          </a:p>
          <a:p>
            <a:pPr indent="0" lvl="0" marL="0" rtl="0" algn="ctr">
              <a:spcBef>
                <a:spcPts val="0"/>
              </a:spcBef>
              <a:spcAft>
                <a:spcPts val="0"/>
              </a:spcAft>
              <a:buNone/>
            </a:pPr>
            <a:r>
              <a:rPr lang="en" sz="1800"/>
              <a:t>DEFINING PARTITIONING PROCEDURE</a:t>
            </a:r>
            <a:endParaRPr sz="1800"/>
          </a:p>
        </p:txBody>
      </p:sp>
      <p:sp>
        <p:nvSpPr>
          <p:cNvPr id="521" name="Google Shape;521;p63"/>
          <p:cNvSpPr txBox="1"/>
          <p:nvPr>
            <p:ph idx="1" type="body"/>
          </p:nvPr>
        </p:nvSpPr>
        <p:spPr>
          <a:xfrm>
            <a:off x="311700" y="115247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22" name="Google Shape;522;p63"/>
          <p:cNvSpPr txBox="1"/>
          <p:nvPr/>
        </p:nvSpPr>
        <p:spPr>
          <a:xfrm>
            <a:off x="536925" y="1307875"/>
            <a:ext cx="2117400" cy="85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Each object starts as its </a:t>
            </a:r>
            <a:r>
              <a:rPr lang="en" sz="1000" u="sng">
                <a:solidFill>
                  <a:schemeClr val="dk1"/>
                </a:solidFill>
              </a:rPr>
              <a:t>own</a:t>
            </a:r>
            <a:r>
              <a:rPr lang="en" sz="1000">
                <a:solidFill>
                  <a:schemeClr val="dk1"/>
                </a:solidFill>
              </a:rPr>
              <a:t> cluster</a:t>
            </a:r>
            <a:endParaRPr sz="1000">
              <a:solidFill>
                <a:schemeClr val="dk1"/>
              </a:solidFill>
            </a:endParaRPr>
          </a:p>
          <a:p>
            <a:pPr indent="0" lvl="0" marL="0" rtl="0" algn="l">
              <a:spcBef>
                <a:spcPts val="0"/>
              </a:spcBef>
              <a:spcAft>
                <a:spcPts val="0"/>
              </a:spcAft>
              <a:buNone/>
            </a:pPr>
            <a:r>
              <a:rPr lang="en" sz="1000">
                <a:solidFill>
                  <a:schemeClr val="dk1"/>
                </a:solidFill>
              </a:rPr>
              <a:t>AGNES (Agglomerative Nesting)</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23" name="Google Shape;523;p63"/>
          <p:cNvPicPr preferRelativeResize="0"/>
          <p:nvPr/>
        </p:nvPicPr>
        <p:blipFill>
          <a:blip r:embed="rId3">
            <a:alphaModFix/>
          </a:blip>
          <a:stretch>
            <a:fillRect/>
          </a:stretch>
        </p:blipFill>
        <p:spPr>
          <a:xfrm>
            <a:off x="2764448" y="2772175"/>
            <a:ext cx="6067851" cy="1724025"/>
          </a:xfrm>
          <a:prstGeom prst="rect">
            <a:avLst/>
          </a:prstGeom>
          <a:noFill/>
          <a:ln>
            <a:noFill/>
          </a:ln>
        </p:spPr>
      </p:pic>
      <p:pic>
        <p:nvPicPr>
          <p:cNvPr id="524" name="Google Shape;524;p63"/>
          <p:cNvPicPr preferRelativeResize="0"/>
          <p:nvPr/>
        </p:nvPicPr>
        <p:blipFill>
          <a:blip r:embed="rId4">
            <a:alphaModFix/>
          </a:blip>
          <a:stretch>
            <a:fillRect/>
          </a:stretch>
        </p:blipFill>
        <p:spPr>
          <a:xfrm>
            <a:off x="2764450" y="1177550"/>
            <a:ext cx="6067850" cy="1647725"/>
          </a:xfrm>
          <a:prstGeom prst="rect">
            <a:avLst/>
          </a:prstGeom>
          <a:noFill/>
          <a:ln>
            <a:noFill/>
          </a:ln>
        </p:spPr>
      </p:pic>
      <p:sp>
        <p:nvSpPr>
          <p:cNvPr id="525" name="Google Shape;525;p63"/>
          <p:cNvSpPr txBox="1"/>
          <p:nvPr/>
        </p:nvSpPr>
        <p:spPr>
          <a:xfrm>
            <a:off x="536925" y="2705800"/>
            <a:ext cx="2117400" cy="892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All objects represent </a:t>
            </a:r>
            <a:r>
              <a:rPr lang="en" sz="1000" u="sng">
                <a:solidFill>
                  <a:schemeClr val="dk1"/>
                </a:solidFill>
              </a:rPr>
              <a:t>one</a:t>
            </a:r>
            <a:r>
              <a:rPr lang="en" sz="1000">
                <a:solidFill>
                  <a:schemeClr val="dk1"/>
                </a:solidFill>
              </a:rPr>
              <a:t> cluster (singleton cluster)</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DIANA (Divisive Analysis)</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a:t>
            </a:r>
            <a:r>
              <a:rPr lang="en" sz="1800"/>
              <a:t>luster analysis procedure</a:t>
            </a:r>
            <a:endParaRPr sz="1800"/>
          </a:p>
          <a:p>
            <a:pPr indent="0" lvl="0" marL="0" rtl="0" algn="ctr">
              <a:spcBef>
                <a:spcPts val="0"/>
              </a:spcBef>
              <a:spcAft>
                <a:spcPts val="0"/>
              </a:spcAft>
              <a:buClr>
                <a:schemeClr val="dk1"/>
              </a:buClr>
              <a:buSzPts val="1100"/>
              <a:buFont typeface="Arial"/>
              <a:buNone/>
            </a:pPr>
            <a:r>
              <a:rPr lang="en" sz="1800"/>
              <a:t>MEASURES OF SIMILARITY</a:t>
            </a:r>
            <a:endParaRPr sz="1800"/>
          </a:p>
        </p:txBody>
      </p:sp>
      <p:sp>
        <p:nvSpPr>
          <p:cNvPr id="531" name="Google Shape;531;p64"/>
          <p:cNvSpPr txBox="1"/>
          <p:nvPr>
            <p:ph idx="1" type="body"/>
          </p:nvPr>
        </p:nvSpPr>
        <p:spPr>
          <a:xfrm>
            <a:off x="311700" y="11476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order to decide which objects/clusters should be combined or divided, we need methods for measuring similarity. </a:t>
            </a:r>
            <a:endParaRPr sz="1200"/>
          </a:p>
          <a:p>
            <a:pPr indent="0" lvl="0" marL="0" rtl="0" algn="l">
              <a:spcBef>
                <a:spcPts val="1600"/>
              </a:spcBef>
              <a:spcAft>
                <a:spcPts val="0"/>
              </a:spcAft>
              <a:buNone/>
            </a:pPr>
            <a:r>
              <a:rPr lang="en" sz="1200"/>
              <a:t>Most used are </a:t>
            </a:r>
            <a:r>
              <a:rPr lang="en" sz="1200"/>
              <a:t>Euclidean and Mahalanobis</a:t>
            </a:r>
            <a:r>
              <a:rPr lang="en" sz="1200"/>
              <a:t> distance. The literature provides many more. Each of them has mathematical properties, advantages and disadvantages. </a:t>
            </a:r>
            <a:endParaRPr sz="1200"/>
          </a:p>
          <a:p>
            <a:pPr indent="0" lvl="0" marL="0" rtl="0" algn="l">
              <a:spcBef>
                <a:spcPts val="1600"/>
              </a:spcBef>
              <a:spcAft>
                <a:spcPts val="0"/>
              </a:spcAft>
              <a:buNone/>
            </a:pPr>
            <a:r>
              <a:rPr lang="en" sz="1200"/>
              <a:t>R can </a:t>
            </a:r>
            <a:r>
              <a:rPr lang="en" sz="1200"/>
              <a:t>incorporate all of them as an argument: </a:t>
            </a:r>
            <a:r>
              <a:rPr lang="en" sz="1200"/>
              <a:t> </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32" name="Google Shape;532;p64"/>
          <p:cNvPicPr preferRelativeResize="0"/>
          <p:nvPr/>
        </p:nvPicPr>
        <p:blipFill>
          <a:blip r:embed="rId3">
            <a:alphaModFix/>
          </a:blip>
          <a:stretch>
            <a:fillRect/>
          </a:stretch>
        </p:blipFill>
        <p:spPr>
          <a:xfrm>
            <a:off x="311700" y="2565275"/>
            <a:ext cx="5153025" cy="238125"/>
          </a:xfrm>
          <a:prstGeom prst="rect">
            <a:avLst/>
          </a:prstGeom>
          <a:noFill/>
          <a:ln>
            <a:noFill/>
          </a:ln>
        </p:spPr>
      </p:pic>
      <p:pic>
        <p:nvPicPr>
          <p:cNvPr id="533" name="Google Shape;533;p64"/>
          <p:cNvPicPr preferRelativeResize="0"/>
          <p:nvPr/>
        </p:nvPicPr>
        <p:blipFill>
          <a:blip r:embed="rId4">
            <a:alphaModFix/>
          </a:blip>
          <a:stretch>
            <a:fillRect/>
          </a:stretch>
        </p:blipFill>
        <p:spPr>
          <a:xfrm>
            <a:off x="929867" y="3067825"/>
            <a:ext cx="2512026" cy="1495475"/>
          </a:xfrm>
          <a:prstGeom prst="rect">
            <a:avLst/>
          </a:prstGeom>
          <a:noFill/>
          <a:ln>
            <a:noFill/>
          </a:ln>
        </p:spPr>
      </p:pic>
      <p:pic>
        <p:nvPicPr>
          <p:cNvPr id="534" name="Google Shape;534;p64"/>
          <p:cNvPicPr preferRelativeResize="0"/>
          <p:nvPr/>
        </p:nvPicPr>
        <p:blipFill>
          <a:blip r:embed="rId5">
            <a:alphaModFix/>
          </a:blip>
          <a:stretch>
            <a:fillRect/>
          </a:stretch>
        </p:blipFill>
        <p:spPr>
          <a:xfrm>
            <a:off x="4088525" y="3348178"/>
            <a:ext cx="3206175" cy="934775"/>
          </a:xfrm>
          <a:prstGeom prst="rect">
            <a:avLst/>
          </a:prstGeom>
          <a:noFill/>
          <a:ln>
            <a:noFill/>
          </a:ln>
        </p:spPr>
      </p:pic>
      <p:cxnSp>
        <p:nvCxnSpPr>
          <p:cNvPr id="535" name="Google Shape;535;p64"/>
          <p:cNvCxnSpPr/>
          <p:nvPr/>
        </p:nvCxnSpPr>
        <p:spPr>
          <a:xfrm flipH="1" rot="10800000">
            <a:off x="2697425" y="2798900"/>
            <a:ext cx="1556700" cy="246600"/>
          </a:xfrm>
          <a:prstGeom prst="straightConnector1">
            <a:avLst/>
          </a:prstGeom>
          <a:noFill/>
          <a:ln cap="flat" cmpd="sng" w="9525">
            <a:solidFill>
              <a:schemeClr val="dk2"/>
            </a:solidFill>
            <a:prstDash val="solid"/>
            <a:round/>
            <a:headEnd len="med" w="med" type="none"/>
            <a:tailEnd len="med" w="med" type="triangle"/>
          </a:ln>
        </p:spPr>
      </p:cxnSp>
      <p:cxnSp>
        <p:nvCxnSpPr>
          <p:cNvPr id="536" name="Google Shape;536;p64"/>
          <p:cNvCxnSpPr/>
          <p:nvPr/>
        </p:nvCxnSpPr>
        <p:spPr>
          <a:xfrm flipH="1" rot="10800000">
            <a:off x="4437700" y="2939100"/>
            <a:ext cx="72600" cy="377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a:t>
            </a:r>
            <a:r>
              <a:rPr lang="en" sz="1800"/>
              <a:t>luster analysis procedure</a:t>
            </a:r>
            <a:endParaRPr sz="1800"/>
          </a:p>
          <a:p>
            <a:pPr indent="0" lvl="0" marL="0" rtl="0" algn="ctr">
              <a:spcBef>
                <a:spcPts val="0"/>
              </a:spcBef>
              <a:spcAft>
                <a:spcPts val="0"/>
              </a:spcAft>
              <a:buClr>
                <a:schemeClr val="dk1"/>
              </a:buClr>
              <a:buSzPts val="1100"/>
              <a:buFont typeface="Arial"/>
              <a:buNone/>
            </a:pPr>
            <a:r>
              <a:rPr lang="en" sz="1800"/>
              <a:t>DENDROGRAM INTERPRETATION</a:t>
            </a:r>
            <a:endParaRPr sz="1800"/>
          </a:p>
          <a:p>
            <a:pPr indent="0" lvl="0" marL="0" rtl="0" algn="l">
              <a:spcBef>
                <a:spcPts val="0"/>
              </a:spcBef>
              <a:spcAft>
                <a:spcPts val="0"/>
              </a:spcAft>
              <a:buNone/>
            </a:pPr>
            <a:r>
              <a:t/>
            </a:r>
            <a:endParaRPr/>
          </a:p>
        </p:txBody>
      </p:sp>
      <p:sp>
        <p:nvSpPr>
          <p:cNvPr id="542" name="Google Shape;542;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3" name="Google Shape;543;p65"/>
          <p:cNvPicPr preferRelativeResize="0"/>
          <p:nvPr/>
        </p:nvPicPr>
        <p:blipFill>
          <a:blip r:embed="rId3">
            <a:alphaModFix/>
          </a:blip>
          <a:stretch>
            <a:fillRect/>
          </a:stretch>
        </p:blipFill>
        <p:spPr>
          <a:xfrm>
            <a:off x="311700" y="1152463"/>
            <a:ext cx="3524250" cy="1743075"/>
          </a:xfrm>
          <a:prstGeom prst="rect">
            <a:avLst/>
          </a:prstGeom>
          <a:noFill/>
          <a:ln>
            <a:noFill/>
          </a:ln>
        </p:spPr>
      </p:pic>
      <p:sp>
        <p:nvSpPr>
          <p:cNvPr id="544" name="Google Shape;544;p65"/>
          <p:cNvSpPr txBox="1"/>
          <p:nvPr/>
        </p:nvSpPr>
        <p:spPr>
          <a:xfrm>
            <a:off x="3993825" y="1164650"/>
            <a:ext cx="4838400" cy="341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65"/>
          <p:cNvPicPr preferRelativeResize="0"/>
          <p:nvPr/>
        </p:nvPicPr>
        <p:blipFill rotWithShape="1">
          <a:blip r:embed="rId4">
            <a:alphaModFix/>
          </a:blip>
          <a:srcRect b="0" l="2242" r="9112" t="8029"/>
          <a:stretch/>
        </p:blipFill>
        <p:spPr>
          <a:xfrm>
            <a:off x="4663250" y="1168800"/>
            <a:ext cx="3603950" cy="3383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 USArrest dataset</a:t>
            </a:r>
            <a:endParaRPr/>
          </a:p>
        </p:txBody>
      </p:sp>
      <p:sp>
        <p:nvSpPr>
          <p:cNvPr id="551" name="Google Shape;551;p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t>Cluster analysis procedure</a:t>
            </a:r>
            <a:endParaRPr/>
          </a:p>
          <a:p>
            <a:pPr indent="0" lvl="0" marL="0" rtl="0" algn="ctr">
              <a:spcBef>
                <a:spcPts val="0"/>
              </a:spcBef>
              <a:spcAft>
                <a:spcPts val="0"/>
              </a:spcAft>
              <a:buNone/>
            </a:pPr>
            <a:r>
              <a:rPr lang="en" sz="1200"/>
              <a:t>Could have we done something before actual clustering?</a:t>
            </a:r>
            <a:endParaRPr sz="1200"/>
          </a:p>
        </p:txBody>
      </p:sp>
      <p:sp>
        <p:nvSpPr>
          <p:cNvPr id="557" name="Google Shape;55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is great tool to visualise the data structure before running k-means</a:t>
            </a:r>
            <a:endParaRPr/>
          </a:p>
          <a:p>
            <a:pPr indent="0" lvl="0" marL="0" rtl="0" algn="l">
              <a:spcBef>
                <a:spcPts val="1600"/>
              </a:spcBef>
              <a:spcAft>
                <a:spcPts val="1600"/>
              </a:spcAft>
              <a:buNone/>
            </a:pPr>
            <a:r>
              <a:rPr lang="en"/>
              <a:t> </a:t>
            </a:r>
            <a:endParaRPr/>
          </a:p>
        </p:txBody>
      </p:sp>
      <p:pic>
        <p:nvPicPr>
          <p:cNvPr id="558" name="Google Shape;558;p67"/>
          <p:cNvPicPr preferRelativeResize="0"/>
          <p:nvPr/>
        </p:nvPicPr>
        <p:blipFill rotWithShape="1">
          <a:blip r:embed="rId3">
            <a:alphaModFix/>
          </a:blip>
          <a:srcRect b="8096" l="0" r="0" t="0"/>
          <a:stretch/>
        </p:blipFill>
        <p:spPr>
          <a:xfrm>
            <a:off x="2247925" y="1864575"/>
            <a:ext cx="4479675" cy="2704300"/>
          </a:xfrm>
          <a:prstGeom prst="rect">
            <a:avLst/>
          </a:prstGeom>
          <a:noFill/>
          <a:ln>
            <a:noFill/>
          </a:ln>
        </p:spPr>
      </p:pic>
      <p:sp>
        <p:nvSpPr>
          <p:cNvPr id="559" name="Google Shape;559;p67"/>
          <p:cNvSpPr txBox="1"/>
          <p:nvPr/>
        </p:nvSpPr>
        <p:spPr>
          <a:xfrm>
            <a:off x="5743500" y="1661675"/>
            <a:ext cx="2632200" cy="3678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Do you see any structure?</a:t>
            </a:r>
            <a:endParaRPr/>
          </a:p>
        </p:txBody>
      </p:sp>
      <p:sp>
        <p:nvSpPr>
          <p:cNvPr id="560" name="Google Shape;560;p67"/>
          <p:cNvSpPr txBox="1"/>
          <p:nvPr/>
        </p:nvSpPr>
        <p:spPr>
          <a:xfrm>
            <a:off x="5743500" y="2186650"/>
            <a:ext cx="2854800" cy="3678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How will it affect using k-means?</a:t>
            </a:r>
            <a:endParaRPr/>
          </a:p>
        </p:txBody>
      </p:sp>
      <p:sp>
        <p:nvSpPr>
          <p:cNvPr id="561" name="Google Shape;561;p67"/>
          <p:cNvSpPr txBox="1"/>
          <p:nvPr/>
        </p:nvSpPr>
        <p:spPr>
          <a:xfrm>
            <a:off x="362900" y="4568875"/>
            <a:ext cx="8496600" cy="41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Tip</a:t>
            </a:r>
            <a:r>
              <a:rPr lang="en"/>
              <a:t>: Use k-means algorithm with caution, you will have to argument your results. </a:t>
            </a:r>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 MESSAGES</a:t>
            </a:r>
            <a:endParaRPr/>
          </a:p>
        </p:txBody>
      </p:sp>
      <p:sp>
        <p:nvSpPr>
          <p:cNvPr id="567" name="Google Shape;567;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Mathematics is important. </a:t>
            </a:r>
            <a:endParaRPr/>
          </a:p>
          <a:p>
            <a:pPr indent="0" lvl="0" marL="0" rtl="0" algn="l">
              <a:spcBef>
                <a:spcPts val="1600"/>
              </a:spcBef>
              <a:spcAft>
                <a:spcPts val="0"/>
              </a:spcAft>
              <a:buNone/>
            </a:pPr>
            <a:r>
              <a:rPr lang="en"/>
              <a:t>Knowing how to code is great but try to understand what the function tells you. </a:t>
            </a:r>
            <a:endParaRPr/>
          </a:p>
          <a:p>
            <a:pPr indent="0" lvl="0" marL="0" rtl="0" algn="l">
              <a:spcBef>
                <a:spcPts val="1600"/>
              </a:spcBef>
              <a:spcAft>
                <a:spcPts val="0"/>
              </a:spcAft>
              <a:buNone/>
            </a:pPr>
            <a:r>
              <a:rPr lang="en"/>
              <a:t>Play around with the arguments of a function and iterate the process.</a:t>
            </a:r>
            <a:endParaRPr/>
          </a:p>
          <a:p>
            <a:pPr indent="0" lvl="0" marL="0" rtl="0" algn="l">
              <a:spcBef>
                <a:spcPts val="1600"/>
              </a:spcBef>
              <a:spcAft>
                <a:spcPts val="0"/>
              </a:spcAft>
              <a:buNone/>
            </a:pPr>
            <a:r>
              <a:rPr lang="en"/>
              <a:t>What I told you on clustering is not unique way of dealing with it. Many more interesting things can be done to evaluate the solutions. </a:t>
            </a:r>
            <a:endParaRPr/>
          </a:p>
          <a:p>
            <a:pPr indent="0" lvl="0" marL="0" rtl="0" algn="l">
              <a:spcBef>
                <a:spcPts val="1600"/>
              </a:spcBef>
              <a:spcAft>
                <a:spcPts val="0"/>
              </a:spcAft>
              <a:buNone/>
            </a:pPr>
            <a:r>
              <a:rPr lang="en"/>
              <a:t>Stay curious, ask questions, look for similarities and differences of algorithms. Data are of different quality and you have to adjust your approach. </a:t>
            </a:r>
            <a:endParaRPr/>
          </a:p>
          <a:p>
            <a:pPr indent="0" lvl="0" marL="0" rtl="0" algn="l">
              <a:spcBef>
                <a:spcPts val="1600"/>
              </a:spcBef>
              <a:spcAft>
                <a:spcPts val="0"/>
              </a:spcAft>
              <a:buNone/>
            </a:pPr>
            <a:r>
              <a:rPr lang="en"/>
              <a:t>Be ready to argument what you applied. </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LINKS</a:t>
            </a:r>
            <a:endParaRPr/>
          </a:p>
        </p:txBody>
      </p:sp>
      <p:sp>
        <p:nvSpPr>
          <p:cNvPr id="573" name="Google Shape;573;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reticulate: </a:t>
            </a:r>
            <a:r>
              <a:rPr lang="en" u="sng">
                <a:solidFill>
                  <a:schemeClr val="hlink"/>
                </a:solidFill>
                <a:hlinkClick r:id="rId3"/>
              </a:rPr>
              <a:t>https://rstudio.github.io/reticulate/</a:t>
            </a:r>
            <a:endParaRPr/>
          </a:p>
          <a:p>
            <a:pPr indent="0" lvl="0" marL="0" rtl="0" algn="l">
              <a:spcBef>
                <a:spcPts val="1600"/>
              </a:spcBef>
              <a:spcAft>
                <a:spcPts val="0"/>
              </a:spcAft>
              <a:buNone/>
            </a:pPr>
            <a:r>
              <a:rPr lang="en" u="sng">
                <a:solidFill>
                  <a:schemeClr val="hlink"/>
                </a:solidFill>
                <a:hlinkClick r:id="rId4"/>
              </a:rPr>
              <a:t>https://www.mango-solutions.com/blog/snakes-in-a-package-combining-python-and-r-with-reticulate</a:t>
            </a:r>
            <a:endParaRPr/>
          </a:p>
          <a:p>
            <a:pPr indent="0" lvl="0" marL="0" rtl="0" algn="l">
              <a:spcBef>
                <a:spcPts val="1600"/>
              </a:spcBef>
              <a:spcAft>
                <a:spcPts val="0"/>
              </a:spcAft>
              <a:buNone/>
            </a:pPr>
            <a:r>
              <a:rPr lang="en"/>
              <a:t>R Interface to Tensorflow: </a:t>
            </a:r>
            <a:r>
              <a:rPr lang="en" u="sng">
                <a:solidFill>
                  <a:schemeClr val="hlink"/>
                </a:solidFill>
                <a:hlinkClick r:id="rId5"/>
              </a:rPr>
              <a:t>https://tensorflow.rstudio.com/</a:t>
            </a:r>
            <a:endParaRPr/>
          </a:p>
          <a:p>
            <a:pPr indent="0" lvl="0" marL="0" rtl="0" algn="l">
              <a:spcBef>
                <a:spcPts val="1600"/>
              </a:spcBef>
              <a:spcAft>
                <a:spcPts val="0"/>
              </a:spcAft>
              <a:buNone/>
            </a:pPr>
            <a:r>
              <a:rPr lang="en"/>
              <a:t>R Interface to Keras: </a:t>
            </a:r>
            <a:r>
              <a:rPr lang="en" u="sng">
                <a:solidFill>
                  <a:schemeClr val="hlink"/>
                </a:solidFill>
                <a:hlinkClick r:id="rId6"/>
              </a:rPr>
              <a:t>https://cloud.r-project.org/web/packages/kerasR/vignettes/introduction.html</a:t>
            </a:r>
            <a:endParaRPr/>
          </a:p>
          <a:p>
            <a:pPr indent="0" lvl="0" marL="0" rtl="0" algn="l">
              <a:spcBef>
                <a:spcPts val="1600"/>
              </a:spcBef>
              <a:spcAft>
                <a:spcPts val="0"/>
              </a:spcAft>
              <a:buNone/>
            </a:pPr>
            <a:r>
              <a:rPr lang="en"/>
              <a:t>List of ML datasets: </a:t>
            </a:r>
            <a:r>
              <a:rPr lang="en" u="sng">
                <a:solidFill>
                  <a:schemeClr val="accent5"/>
                </a:solidFill>
                <a:hlinkClick r:id="rId7"/>
              </a:rPr>
              <a:t>https://en.wikipedia.org/wiki/List_of_datasets_for_machine_learning_research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EVENTS IN Switzerland</a:t>
            </a:r>
            <a:endParaRPr/>
          </a:p>
        </p:txBody>
      </p:sp>
      <p:sp>
        <p:nvSpPr>
          <p:cNvPr id="579" name="Google Shape;579;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0" name="Google Shape;580;p70"/>
          <p:cNvPicPr preferRelativeResize="0"/>
          <p:nvPr/>
        </p:nvPicPr>
        <p:blipFill>
          <a:blip r:embed="rId3">
            <a:alphaModFix/>
          </a:blip>
          <a:stretch>
            <a:fillRect/>
          </a:stretch>
        </p:blipFill>
        <p:spPr>
          <a:xfrm>
            <a:off x="311701" y="1178475"/>
            <a:ext cx="3244577" cy="3390401"/>
          </a:xfrm>
          <a:prstGeom prst="rect">
            <a:avLst/>
          </a:prstGeom>
          <a:noFill/>
          <a:ln>
            <a:noFill/>
          </a:ln>
        </p:spPr>
      </p:pic>
      <p:pic>
        <p:nvPicPr>
          <p:cNvPr id="581" name="Google Shape;581;p70"/>
          <p:cNvPicPr preferRelativeResize="0"/>
          <p:nvPr/>
        </p:nvPicPr>
        <p:blipFill>
          <a:blip r:embed="rId4">
            <a:alphaModFix/>
          </a:blip>
          <a:stretch>
            <a:fillRect/>
          </a:stretch>
        </p:blipFill>
        <p:spPr>
          <a:xfrm>
            <a:off x="3583375" y="1133475"/>
            <a:ext cx="3244574" cy="3361724"/>
          </a:xfrm>
          <a:prstGeom prst="rect">
            <a:avLst/>
          </a:prstGeom>
          <a:noFill/>
          <a:ln>
            <a:noFill/>
          </a:ln>
        </p:spPr>
      </p:pic>
      <p:sp>
        <p:nvSpPr>
          <p:cNvPr id="582" name="Google Shape;582;p70"/>
          <p:cNvSpPr txBox="1"/>
          <p:nvPr/>
        </p:nvSpPr>
        <p:spPr>
          <a:xfrm>
            <a:off x="6858000" y="1173350"/>
            <a:ext cx="1923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CHECK ALSO:</a:t>
            </a:r>
            <a:endParaRPr/>
          </a:p>
        </p:txBody>
      </p:sp>
      <p:pic>
        <p:nvPicPr>
          <p:cNvPr id="583" name="Google Shape;583;p70"/>
          <p:cNvPicPr preferRelativeResize="0"/>
          <p:nvPr/>
        </p:nvPicPr>
        <p:blipFill rotWithShape="1">
          <a:blip r:embed="rId5">
            <a:alphaModFix/>
          </a:blip>
          <a:srcRect b="59484" l="0" r="0" t="0"/>
          <a:stretch/>
        </p:blipFill>
        <p:spPr>
          <a:xfrm>
            <a:off x="7023700" y="1553150"/>
            <a:ext cx="1680026" cy="879274"/>
          </a:xfrm>
          <a:prstGeom prst="rect">
            <a:avLst/>
          </a:prstGeom>
          <a:noFill/>
          <a:ln>
            <a:noFill/>
          </a:ln>
        </p:spPr>
      </p:pic>
      <p:pic>
        <p:nvPicPr>
          <p:cNvPr id="584" name="Google Shape;584;p70"/>
          <p:cNvPicPr preferRelativeResize="0"/>
          <p:nvPr/>
        </p:nvPicPr>
        <p:blipFill>
          <a:blip r:embed="rId6">
            <a:alphaModFix/>
          </a:blip>
          <a:stretch>
            <a:fillRect/>
          </a:stretch>
        </p:blipFill>
        <p:spPr>
          <a:xfrm>
            <a:off x="6947748" y="2548949"/>
            <a:ext cx="2007750" cy="1059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91" name="Google Shape;591;p71"/>
          <p:cNvSpPr txBox="1"/>
          <p:nvPr/>
        </p:nvSpPr>
        <p:spPr>
          <a:xfrm>
            <a:off x="1678750" y="2061775"/>
            <a:ext cx="4752000" cy="137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ANY QUESTION, COMMENT, FEEDBACK?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course for you?</a:t>
            </a:r>
            <a:endParaRPr/>
          </a:p>
        </p:txBody>
      </p:sp>
      <p:sp>
        <p:nvSpPr>
          <p:cNvPr id="111" name="Google Shape;111;p18"/>
          <p:cNvSpPr txBox="1"/>
          <p:nvPr/>
        </p:nvSpPr>
        <p:spPr>
          <a:xfrm>
            <a:off x="372225" y="1116675"/>
            <a:ext cx="8019900" cy="2963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This is introductory course to R and machine learning. If you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 to R programming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 to machine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no mathematical/programming background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2" name="Google Shape;112;p18"/>
          <p:cNvSpPr txBox="1"/>
          <p:nvPr/>
        </p:nvSpPr>
        <p:spPr>
          <a:xfrm>
            <a:off x="1864225" y="2989500"/>
            <a:ext cx="5017800" cy="623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THIS COURSE IS FOR YOU</a:t>
            </a:r>
            <a:endParaRPr/>
          </a:p>
          <a:p>
            <a:pPr indent="0" lvl="0" marL="0" rtl="0" algn="ctr">
              <a:spcBef>
                <a:spcPts val="0"/>
              </a:spcBef>
              <a:spcAft>
                <a:spcPts val="0"/>
              </a:spcAft>
              <a:buNone/>
            </a:pPr>
            <a:r>
              <a:rPr lang="en" sz="900"/>
              <a:t>FEEL FREE TO LEAVE THE COURSE AT ANY TIME IF IT DOES NOT MATCH YOUR PREFERENCES</a:t>
            </a:r>
            <a:endParaRPr sz="9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 me on:</a:t>
            </a:r>
            <a:endParaRPr/>
          </a:p>
        </p:txBody>
      </p:sp>
      <p:sp>
        <p:nvSpPr>
          <p:cNvPr id="597" name="Google Shape;597;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LinkedIn: </a:t>
            </a:r>
            <a:r>
              <a:rPr lang="en" u="sng">
                <a:solidFill>
                  <a:schemeClr val="hlink"/>
                </a:solidFill>
                <a:hlinkClick r:id="rId3"/>
              </a:rPr>
              <a:t>https://www.linkedin.com/in/radmila-velichkovich-8a90b044/</a:t>
            </a:r>
            <a:endParaRPr/>
          </a:p>
          <a:p>
            <a:pPr indent="0" lvl="0" marL="0" rtl="0" algn="l">
              <a:spcBef>
                <a:spcPts val="1600"/>
              </a:spcBef>
              <a:spcAft>
                <a:spcPts val="0"/>
              </a:spcAft>
              <a:buNone/>
            </a:pPr>
            <a:r>
              <a:rPr lang="en"/>
              <a:t>Twitter: </a:t>
            </a:r>
            <a:r>
              <a:rPr lang="en" u="sng">
                <a:solidFill>
                  <a:schemeClr val="hlink"/>
                </a:solidFill>
                <a:hlinkClick r:id="rId4"/>
              </a:rPr>
              <a:t>https://twitter.com/Radmila_R_Lady</a:t>
            </a:r>
            <a:endParaRPr/>
          </a:p>
          <a:p>
            <a:pPr indent="0" lvl="0" marL="0" rtl="0" algn="l">
              <a:spcBef>
                <a:spcPts val="1600"/>
              </a:spcBef>
              <a:spcAft>
                <a:spcPts val="0"/>
              </a:spcAft>
              <a:buNone/>
            </a:pPr>
            <a:r>
              <a:rPr lang="en"/>
              <a:t>Medium: </a:t>
            </a:r>
            <a:r>
              <a:rPr lang="en" u="sng">
                <a:solidFill>
                  <a:schemeClr val="hlink"/>
                </a:solidFill>
                <a:hlinkClick r:id="rId5"/>
              </a:rPr>
              <a:t>https://medium.com/@radmila.velichkovich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98" name="Google Shape;598;p72"/>
          <p:cNvSpPr txBox="1"/>
          <p:nvPr/>
        </p:nvSpPr>
        <p:spPr>
          <a:xfrm>
            <a:off x="1402775" y="3079650"/>
            <a:ext cx="4159800" cy="84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THANK YOU</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419100" lvl="0" marL="457200" rtl="0" algn="l">
              <a:spcBef>
                <a:spcPts val="0"/>
              </a:spcBef>
              <a:spcAft>
                <a:spcPts val="0"/>
              </a:spcAft>
              <a:buSzPts val="3000"/>
              <a:buAutoNum type="romanUcPeriod"/>
            </a:pPr>
            <a:r>
              <a:rPr lang="en" sz="3000"/>
              <a:t>A word on R,machine learning, and R4ML</a:t>
            </a:r>
            <a:endParaRPr sz="3000"/>
          </a:p>
        </p:txBody>
      </p:sp>
      <p:sp>
        <p:nvSpPr>
          <p:cNvPr id="118" name="Google Shape;118;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word on R</a:t>
            </a:r>
            <a:endParaRPr/>
          </a:p>
        </p:txBody>
      </p:sp>
      <p:sp>
        <p:nvSpPr>
          <p:cNvPr id="124" name="Google Shape;12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language supported by more than 10,000 packages </a:t>
            </a:r>
            <a:endParaRPr/>
          </a:p>
          <a:p>
            <a:pPr indent="0" lvl="0" marL="0" rtl="0" algn="l">
              <a:spcBef>
                <a:spcPts val="1600"/>
              </a:spcBef>
              <a:spcAft>
                <a:spcPts val="0"/>
              </a:spcAft>
              <a:buNone/>
            </a:pPr>
            <a:r>
              <a:rPr lang="en"/>
              <a:t>Primarily ideal for statistical programming</a:t>
            </a:r>
            <a:endParaRPr/>
          </a:p>
          <a:p>
            <a:pPr indent="0" lvl="0" marL="0" rtl="0" algn="l">
              <a:spcBef>
                <a:spcPts val="1600"/>
              </a:spcBef>
              <a:spcAft>
                <a:spcPts val="0"/>
              </a:spcAft>
              <a:buNone/>
            </a:pPr>
            <a:r>
              <a:rPr lang="en"/>
              <a:t>Appreciated among data scientists, both in academic and industrial environment</a:t>
            </a:r>
            <a:endParaRPr/>
          </a:p>
          <a:p>
            <a:pPr indent="0" lvl="0" marL="0" rtl="0" algn="l">
              <a:spcBef>
                <a:spcPts val="1600"/>
              </a:spcBef>
              <a:spcAft>
                <a:spcPts val="0"/>
              </a:spcAft>
              <a:buNone/>
            </a:pPr>
            <a:r>
              <a:rPr lang="en"/>
              <a:t>It has industry-specific packages </a:t>
            </a:r>
            <a:endParaRPr/>
          </a:p>
          <a:p>
            <a:pPr indent="0" lvl="0" marL="0" rtl="0" algn="l">
              <a:spcBef>
                <a:spcPts val="1600"/>
              </a:spcBef>
              <a:spcAft>
                <a:spcPts val="0"/>
              </a:spcAft>
              <a:buNone/>
            </a:pPr>
            <a:r>
              <a:rPr lang="en"/>
              <a:t>R studio as its IDE makes R easy to use</a:t>
            </a:r>
            <a:endParaRPr/>
          </a:p>
          <a:p>
            <a:pPr indent="0" lvl="0" marL="0" rtl="0" algn="l">
              <a:spcBef>
                <a:spcPts val="1600"/>
              </a:spcBef>
              <a:spcAft>
                <a:spcPts val="0"/>
              </a:spcAft>
              <a:buNone/>
            </a:pPr>
            <a:r>
              <a:rPr lang="en"/>
              <a:t>It can be used for machine learning but has its pros and cons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word on machine learning</a:t>
            </a:r>
            <a:endParaRPr/>
          </a:p>
        </p:txBody>
      </p:sp>
      <p:sp>
        <p:nvSpPr>
          <p:cNvPr id="130" name="Google Shape;13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solidFill>
                  <a:schemeClr val="dk1"/>
                </a:solidFill>
              </a:rPr>
              <a:t>Did you know?</a:t>
            </a:r>
            <a:endParaRPr sz="2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800">
              <a:solidFill>
                <a:schemeClr val="dk1"/>
              </a:solidFill>
            </a:endParaRPr>
          </a:p>
          <a:p>
            <a:pPr indent="0" lvl="0" marL="0" rtl="0" algn="l">
              <a:spcBef>
                <a:spcPts val="0"/>
              </a:spcBef>
              <a:spcAft>
                <a:spcPts val="0"/>
              </a:spcAft>
              <a:buNone/>
            </a:pPr>
            <a:r>
              <a:rPr lang="en"/>
              <a:t>The term “machine learning” was coined in 1959 by Arthur Samuel</a:t>
            </a:r>
            <a:endParaRPr/>
          </a:p>
          <a:p>
            <a:pPr indent="0" lvl="0" marL="0" rtl="0" algn="l">
              <a:spcBef>
                <a:spcPts val="1600"/>
              </a:spcBef>
              <a:spcAft>
                <a:spcPts val="0"/>
              </a:spcAft>
              <a:buNone/>
            </a:pPr>
            <a:r>
              <a:rPr lang="en"/>
              <a:t>He created a checkers-playing program (self-learning program)</a:t>
            </a:r>
            <a:endParaRPr/>
          </a:p>
          <a:p>
            <a:pPr indent="0" lvl="0" marL="0" rtl="0" algn="l">
              <a:spcBef>
                <a:spcPts val="1600"/>
              </a:spcBef>
              <a:spcAft>
                <a:spcPts val="0"/>
              </a:spcAft>
              <a:buNone/>
            </a:pPr>
            <a:r>
              <a:rPr lang="en"/>
              <a:t>Arthur initially used </a:t>
            </a:r>
            <a:r>
              <a:rPr b="1" lang="en"/>
              <a:t>“rote learning”</a:t>
            </a:r>
            <a:r>
              <a:rPr lang="en"/>
              <a:t> to train it</a:t>
            </a:r>
            <a:endParaRPr/>
          </a:p>
          <a:p>
            <a:pPr indent="0" lvl="0" marL="0" rtl="0" algn="l">
              <a:spcBef>
                <a:spcPts val="1600"/>
              </a:spcBef>
              <a:spcAft>
                <a:spcPts val="0"/>
              </a:spcAft>
              <a:buNone/>
            </a:pPr>
            <a:r>
              <a:rPr lang="en"/>
              <a:t>The first machine learning conference was held in 1980 in Pittsburgh</a:t>
            </a:r>
            <a:endParaRPr/>
          </a:p>
          <a:p>
            <a:pPr indent="0" lvl="0" marL="0" rtl="0" algn="l">
              <a:spcBef>
                <a:spcPts val="1600"/>
              </a:spcBef>
              <a:spcAft>
                <a:spcPts val="0"/>
              </a:spcAft>
              <a:buNone/>
            </a:pPr>
            <a:r>
              <a:rPr lang="en"/>
              <a:t>The journal Machine Learning began publishing in 1986</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